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s/slide5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51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slideLayouts/slideLayout8.xml" ContentType="application/vnd.openxmlformats-officedocument.presentationml.slideLayout+xml"/>
  <Override PartName="/ppt/notesSlides/notesSlide12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9.xml" ContentType="application/vnd.openxmlformats-officedocument.presentationml.notesSlid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tags/tag3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ags/tag1.xml" ContentType="application/vnd.openxmlformats-officedocument.presentationml.tags+xml"/>
  <Override PartName="/ppt/tags/tag23.xml" ContentType="application/vnd.openxmlformats-officedocument.presentationml.tags+xml"/>
  <Override PartName="/ppt/tags/tag20.xml" ContentType="application/vnd.openxmlformats-officedocument.presentationml.tags+xml"/>
  <Override PartName="/ppt/tags/tag2.xml" ContentType="application/vnd.openxmlformats-officedocument.presentationml.tags+xml"/>
  <Override PartName="/ppt/tags/tag14.xml" ContentType="application/vnd.openxmlformats-officedocument.presentationml.tags+xml"/>
  <Override PartName="/ppt/tags/tag7.xml" ContentType="application/vnd.openxmlformats-officedocument.presentationml.tags+xml"/>
  <Override PartName="/ppt/tags/tag6.xml" ContentType="application/vnd.openxmlformats-officedocument.presentationml.tags+xml"/>
  <Override PartName="/ppt/tags/tag5.xml" ContentType="application/vnd.openxmlformats-officedocument.presentationml.tags+xml"/>
  <Override PartName="/ppt/tags/tag4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5.xml" ContentType="application/vnd.openxmlformats-officedocument.presentationml.tag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53"/>
  </p:notesMasterIdLst>
  <p:sldIdLst>
    <p:sldId id="295" r:id="rId2"/>
    <p:sldId id="258" r:id="rId3"/>
    <p:sldId id="347" r:id="rId4"/>
    <p:sldId id="354" r:id="rId5"/>
    <p:sldId id="356" r:id="rId6"/>
    <p:sldId id="357" r:id="rId7"/>
    <p:sldId id="358" r:id="rId8"/>
    <p:sldId id="359" r:id="rId9"/>
    <p:sldId id="360" r:id="rId10"/>
    <p:sldId id="362" r:id="rId11"/>
    <p:sldId id="363" r:id="rId12"/>
    <p:sldId id="367" r:id="rId13"/>
    <p:sldId id="364" r:id="rId14"/>
    <p:sldId id="368" r:id="rId15"/>
    <p:sldId id="365" r:id="rId16"/>
    <p:sldId id="366" r:id="rId17"/>
    <p:sldId id="369" r:id="rId18"/>
    <p:sldId id="374" r:id="rId19"/>
    <p:sldId id="373" r:id="rId20"/>
    <p:sldId id="376" r:id="rId21"/>
    <p:sldId id="377" r:id="rId22"/>
    <p:sldId id="378" r:id="rId23"/>
    <p:sldId id="379" r:id="rId24"/>
    <p:sldId id="380" r:id="rId25"/>
    <p:sldId id="381" r:id="rId26"/>
    <p:sldId id="382" r:id="rId27"/>
    <p:sldId id="375" r:id="rId28"/>
    <p:sldId id="383" r:id="rId29"/>
    <p:sldId id="384" r:id="rId30"/>
    <p:sldId id="385" r:id="rId31"/>
    <p:sldId id="386" r:id="rId32"/>
    <p:sldId id="387" r:id="rId33"/>
    <p:sldId id="388" r:id="rId34"/>
    <p:sldId id="389" r:id="rId35"/>
    <p:sldId id="390" r:id="rId36"/>
    <p:sldId id="391" r:id="rId37"/>
    <p:sldId id="392" r:id="rId38"/>
    <p:sldId id="393" r:id="rId39"/>
    <p:sldId id="394" r:id="rId40"/>
    <p:sldId id="395" r:id="rId41"/>
    <p:sldId id="396" r:id="rId42"/>
    <p:sldId id="397" r:id="rId43"/>
    <p:sldId id="398" r:id="rId44"/>
    <p:sldId id="399" r:id="rId45"/>
    <p:sldId id="400" r:id="rId46"/>
    <p:sldId id="401" r:id="rId47"/>
    <p:sldId id="402" r:id="rId48"/>
    <p:sldId id="403" r:id="rId49"/>
    <p:sldId id="404" r:id="rId50"/>
    <p:sldId id="266" r:id="rId51"/>
    <p:sldId id="278" r:id="rId52"/>
  </p:sldIdLst>
  <p:sldSz cx="9144000" cy="5143500" type="screen16x9"/>
  <p:notesSz cx="6858000" cy="9144000"/>
  <p:embeddedFontLst>
    <p:embeddedFont>
      <p:font typeface="Wingdings 2" panose="05020102010507070707" pitchFamily="18" charset="2"/>
      <p:regular r:id="rId54"/>
    </p:embeddedFont>
    <p:embeddedFont>
      <p:font typeface="Gabriola" panose="04040605051002020D02" pitchFamily="82" charset="0"/>
      <p:regular r:id="rId55"/>
    </p:embeddedFont>
    <p:embeddedFont>
      <p:font typeface="Roboto Slab Regular" panose="020B0604020202020204" charset="0"/>
      <p:regular r:id="rId56"/>
      <p:bold r:id="rId57"/>
    </p:embeddedFont>
    <p:embeddedFont>
      <p:font typeface="Lato Light" panose="020B0604020202020204" charset="0"/>
      <p:regular r:id="rId58"/>
      <p:bold r:id="rId59"/>
      <p:italic r:id="rId60"/>
      <p:boldItalic r:id="rId61"/>
    </p:embeddedFont>
    <p:embeddedFont>
      <p:font typeface="Century Gothic" panose="020B0502020202020204" pitchFamily="34" charset="0"/>
      <p:regular r:id="rId62"/>
      <p:bold r:id="rId63"/>
      <p:italic r:id="rId64"/>
      <p:boldItalic r:id="rId65"/>
    </p:embeddedFont>
    <p:embeddedFont>
      <p:font typeface="ＭＳ Ｐゴシック" panose="020B0600070205080204" pitchFamily="34" charset="-128"/>
      <p:regular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E225D28-81A1-47F6-B832-14334138A573}">
  <a:tblStyle styleId="{5E225D28-81A1-47F6-B832-14334138A5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029A7E8-3C45-47D5-81E7-23AC33BA362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5208" autoAdjust="0"/>
  </p:normalViewPr>
  <p:slideViewPr>
    <p:cSldViewPr snapToGrid="0">
      <p:cViewPr varScale="1">
        <p:scale>
          <a:sx n="103" d="100"/>
          <a:sy n="103" d="100"/>
        </p:scale>
        <p:origin x="80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0.fntdata"/><Relationship Id="rId6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customXml" Target="../customXml/item2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" Type="http://schemas.openxmlformats.org/officeDocument/2006/relationships/slide" Target="slides/slide6.xml"/><Relationship Id="rId71" Type="http://schemas.openxmlformats.org/officeDocument/2006/relationships/customXml" Target="../customXml/item1.xml"/></Relationships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6879542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2281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5702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C6F6AA5-C159-454A-AB59-1982D0384545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9149935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165C138-3748-4299-A216-EC5151419225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964386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F1A29C9-DE95-4A30-A658-C460D3A54A41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3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smtClean="0"/>
              <a:t>7 (6*1 = 6)-&gt;1,	18-&gt; 0, 41(6*6=36) -&gt; 5, 34 (5*6)=30-&gt; 4</a:t>
            </a:r>
          </a:p>
          <a:p>
            <a:pPr eaLnBrk="1" hangingPunct="1"/>
            <a:r>
              <a:rPr lang="en-US" altLang="en-US" smtClean="0"/>
              <a:t>Q: Why don’t we just create a table of size 100, or 40 and just map them directly to location?</a:t>
            </a:r>
          </a:p>
          <a:p>
            <a:pPr eaLnBrk="1" hangingPunct="1"/>
            <a:r>
              <a:rPr lang="en-US" altLang="en-US" smtClean="0"/>
              <a:t>  A: Assumption is key </a:t>
            </a:r>
            <a:r>
              <a:rPr lang="en-US" altLang="en-US" b="1" smtClean="0"/>
              <a:t>space</a:t>
            </a:r>
            <a:r>
              <a:rPr lang="en-US" altLang="en-US" smtClean="0"/>
              <a:t> is much larger than the number of values we have to insert. (Ex. Using social security # as the key to put students in this class in a hash table. Table of size 999,999,999??)</a:t>
            </a:r>
          </a:p>
          <a:p>
            <a:pPr eaLnBrk="1" hangingPunct="1"/>
            <a:r>
              <a:rPr lang="en-US" altLang="en-US" smtClean="0"/>
              <a:t>Q: How long does that take to insert? O(1)</a:t>
            </a:r>
          </a:p>
          <a:p>
            <a:pPr eaLnBrk="1" hangingPunct="1"/>
            <a:r>
              <a:rPr lang="en-US" altLang="en-US" smtClean="0"/>
              <a:t>Q: How do we </a:t>
            </a:r>
            <a:r>
              <a:rPr lang="en-US" altLang="en-US" b="1" u="sng" smtClean="0"/>
              <a:t>find</a:t>
            </a:r>
            <a:r>
              <a:rPr lang="en-US" altLang="en-US" smtClean="0"/>
              <a:t> them?</a:t>
            </a:r>
          </a:p>
          <a:p>
            <a:pPr eaLnBrk="1" hangingPunct="1"/>
            <a:r>
              <a:rPr lang="en-US" altLang="en-US" smtClean="0"/>
              <a:t>Q: How long does that take?</a:t>
            </a:r>
          </a:p>
          <a:p>
            <a:pPr eaLnBrk="1" hangingPunct="1"/>
            <a:r>
              <a:rPr lang="en-US" altLang="en-US" smtClean="0"/>
              <a:t>Q: What if we insert 12? (It wants to go in location 0 – CONFLICT)</a:t>
            </a:r>
          </a:p>
        </p:txBody>
      </p:sp>
    </p:spTree>
    <p:extLst>
      <p:ext uri="{BB962C8B-B14F-4D97-AF65-F5344CB8AC3E}">
        <p14:creationId xmlns:p14="http://schemas.microsoft.com/office/powerpoint/2010/main" val="235800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522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97282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86382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98306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23375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99330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92032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100354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81038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101378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0647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8226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102402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289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defTabSz="950913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 defTabSz="950913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 defTabSz="950913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 defTabSz="950913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 defTabSz="950913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defTabSz="950913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defTabSz="950913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defTabSz="950913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defTabSz="950913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509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2AF2796-649E-4AD4-8FB0-D185F3B83815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rPr>
              <a:pPr marL="0" marR="0" lvl="0" indent="0" algn="r" defTabSz="9509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2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72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cs typeface="+mn-cs"/>
              </a:rPr>
              <a:t>Hash function is  x mod 11</a:t>
            </a:r>
          </a:p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40639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116738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09692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6845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6021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024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446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81922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9421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82946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095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83970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235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84994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7672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Text Box 1"/>
          <p:cNvSpPr txBox="1">
            <a:spLocks noChangeArrowheads="1"/>
          </p:cNvSpPr>
          <p:nvPr/>
        </p:nvSpPr>
        <p:spPr bwMode="auto">
          <a:xfrm>
            <a:off x="2143125" y="695325"/>
            <a:ext cx="2571750" cy="3429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49263" rtl="0" eaLnBrk="1" fontAlgn="base" latinLnBrk="0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新細明體" pitchFamily="18" charset="-120"/>
              <a:cs typeface="+mn-cs"/>
            </a:endParaRPr>
          </a:p>
        </p:txBody>
      </p:sp>
      <p:sp>
        <p:nvSpPr>
          <p:cNvPr id="86018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4570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22" name="Google Shape;22;p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25" name="Google Shape;25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33" name="Google Shape;33;p2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2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1"/>
          <p:cNvSpPr/>
          <p:nvPr/>
        </p:nvSpPr>
        <p:spPr>
          <a:xfrm>
            <a:off x="0" y="0"/>
            <a:ext cx="9144000" cy="5157300"/>
          </a:xfrm>
          <a:prstGeom prst="frame">
            <a:avLst>
              <a:gd name="adj1" fmla="val 792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1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1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1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1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1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1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1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1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1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1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289" name="Google Shape;289;p1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11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292" name="Google Shape;292;p1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" name="Google Shape;300;p11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Yellow">
  <p:cSld name="BLANK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3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3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3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3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3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3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3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3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3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3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3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3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3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13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45" name="Google Shape;345;p1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13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48" name="Google Shape;348;p1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1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Magenta">
  <p:cSld name="BLANK_1_1_1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4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4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4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4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4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4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4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4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4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4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4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4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4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C40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14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72" name="Google Shape;372;p1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75" name="Google Shape;375;p1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14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679"/>
            <a:ext cx="7543800" cy="9715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289447"/>
            <a:ext cx="8229600" cy="3308747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686300"/>
            <a:ext cx="2133600" cy="3429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686300"/>
            <a:ext cx="2895600" cy="3429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686300"/>
            <a:ext cx="2133600" cy="342900"/>
          </a:xfrm>
        </p:spPr>
        <p:txBody>
          <a:bodyPr/>
          <a:lstStyle>
            <a:lvl1pPr>
              <a:defRPr/>
            </a:lvl1pPr>
          </a:lstStyle>
          <a:p>
            <a:fld id="{26D2B1AE-E10D-4AFD-A993-B0DAC530E4A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6291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7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7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7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174" name="Google Shape;174;p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7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177" name="Google Shape;177;p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" name="Google Shape;185;p7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7"/>
          <p:cNvSpPr txBox="1">
            <a:spLocks noGrp="1"/>
          </p:cNvSpPr>
          <p:nvPr>
            <p:ph type="body" idx="1"/>
          </p:nvPr>
        </p:nvSpPr>
        <p:spPr>
          <a:xfrm>
            <a:off x="2683000" y="1428750"/>
            <a:ext cx="18588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rtl="0"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87" name="Google Shape;187;p7"/>
          <p:cNvSpPr txBox="1">
            <a:spLocks noGrp="1"/>
          </p:cNvSpPr>
          <p:nvPr>
            <p:ph type="body" idx="2"/>
          </p:nvPr>
        </p:nvSpPr>
        <p:spPr>
          <a:xfrm>
            <a:off x="4637114" y="1428750"/>
            <a:ext cx="18588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rtl="0"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88" name="Google Shape;188;p7"/>
          <p:cNvSpPr txBox="1">
            <a:spLocks noGrp="1"/>
          </p:cNvSpPr>
          <p:nvPr>
            <p:ph type="body" idx="3"/>
          </p:nvPr>
        </p:nvSpPr>
        <p:spPr>
          <a:xfrm>
            <a:off x="6591228" y="1428750"/>
            <a:ext cx="18588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rtl="0"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89" name="Google Shape;189;p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1115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7DA58F0-AD53-49BF-AA90-86F4C7D342D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7720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0838" y="910829"/>
            <a:ext cx="4038600" cy="38076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1838" y="910829"/>
            <a:ext cx="4038600" cy="38076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A52A2D-12E7-4CC2-AABA-65797208CF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892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313" y="75010"/>
            <a:ext cx="8229600" cy="67984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50838" y="910829"/>
            <a:ext cx="4038600" cy="38076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41838" y="910829"/>
            <a:ext cx="4038600" cy="38076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98219"/>
            <a:ext cx="2133600" cy="2428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553200" y="4798219"/>
            <a:ext cx="2133600" cy="242888"/>
          </a:xfrm>
        </p:spPr>
        <p:txBody>
          <a:bodyPr/>
          <a:lstStyle>
            <a:lvl1pPr>
              <a:defRPr/>
            </a:lvl1pPr>
          </a:lstStyle>
          <a:p>
            <a:fld id="{65781173-BF2E-4E0B-A88E-4A9B10260EB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788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○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Lato Light"/>
              <a:buChar char="◦"/>
              <a:defRPr sz="20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7" r:id="rId2"/>
    <p:sldLayoutId id="2147483659" r:id="rId3"/>
    <p:sldLayoutId id="2147483660" r:id="rId4"/>
    <p:sldLayoutId id="2147483662" r:id="rId5"/>
    <p:sldLayoutId id="2147483663" r:id="rId6"/>
    <p:sldLayoutId id="2147483664" r:id="rId7"/>
    <p:sldLayoutId id="2147483665" r:id="rId8"/>
    <p:sldLayoutId id="214748366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notesSlide" Target="../notesSlides/notesSlide11.xml"/><Relationship Id="rId5" Type="http://schemas.openxmlformats.org/officeDocument/2006/relationships/tags" Target="../tags/tag5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3" Type="http://schemas.openxmlformats.org/officeDocument/2006/relationships/tags" Target="../tags/tag12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10" Type="http://schemas.openxmlformats.org/officeDocument/2006/relationships/notesSlide" Target="../notesSlides/notesSlide13.xml"/><Relationship Id="rId4" Type="http://schemas.openxmlformats.org/officeDocument/2006/relationships/tags" Target="../tags/tag19.xml"/><Relationship Id="rId9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5"/>
          <p:cNvSpPr txBox="1">
            <a:spLocks noGrp="1"/>
          </p:cNvSpPr>
          <p:nvPr>
            <p:ph type="ctrTitle"/>
          </p:nvPr>
        </p:nvSpPr>
        <p:spPr>
          <a:xfrm>
            <a:off x="2536030" y="842962"/>
            <a:ext cx="4079219" cy="33463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8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HASHING!</a:t>
            </a:r>
            <a:endParaRPr sz="48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4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80117" y="160338"/>
            <a:ext cx="6326459" cy="545906"/>
          </a:xfrm>
        </p:spPr>
        <p:txBody>
          <a:bodyPr/>
          <a:lstStyle/>
          <a:p>
            <a:r>
              <a:rPr lang="en-US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Search vs. Hashing</a:t>
            </a:r>
          </a:p>
        </p:txBody>
      </p:sp>
      <p:sp>
        <p:nvSpPr>
          <p:cNvPr id="1576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93143" y="873551"/>
            <a:ext cx="7767637" cy="3891737"/>
          </a:xfrm>
        </p:spPr>
        <p:txBody>
          <a:bodyPr/>
          <a:lstStyle/>
          <a:p>
            <a:r>
              <a:rPr lang="en-US" altLang="zh-TW" sz="2800" b="1" dirty="0">
                <a:latin typeface="Gabriola" panose="04040605051002020D02" pitchFamily="82" charset="0"/>
              </a:rPr>
              <a:t>Search tree methods: key comparisons</a:t>
            </a:r>
          </a:p>
          <a:p>
            <a:pPr lvl="1"/>
            <a:r>
              <a:rPr lang="en-US" altLang="zh-TW" sz="2800" b="1" dirty="0">
                <a:latin typeface="Gabriola" panose="04040605051002020D02" pitchFamily="82" charset="0"/>
              </a:rPr>
              <a:t>Time complexity: O(size) or O(log n)</a:t>
            </a:r>
          </a:p>
          <a:p>
            <a:r>
              <a:rPr lang="en-US" altLang="zh-TW" sz="2800" b="1" dirty="0">
                <a:latin typeface="Gabriola" panose="04040605051002020D02" pitchFamily="82" charset="0"/>
              </a:rPr>
              <a:t>Hashing methods: hash functions</a:t>
            </a:r>
          </a:p>
          <a:p>
            <a:pPr lvl="1"/>
            <a:r>
              <a:rPr lang="en-US" altLang="zh-TW" sz="2800" b="1" dirty="0">
                <a:latin typeface="Gabriola" panose="04040605051002020D02" pitchFamily="82" charset="0"/>
              </a:rPr>
              <a:t>Expected time: O(1)</a:t>
            </a:r>
          </a:p>
          <a:p>
            <a:r>
              <a:rPr lang="en-US" altLang="zh-TW" sz="2800" b="1" dirty="0">
                <a:latin typeface="Gabriola" panose="04040605051002020D02" pitchFamily="82" charset="0"/>
              </a:rPr>
              <a:t>Types</a:t>
            </a:r>
          </a:p>
          <a:p>
            <a:pPr lvl="1"/>
            <a:r>
              <a:rPr lang="en-US" altLang="zh-TW" sz="2800" b="1" dirty="0">
                <a:latin typeface="Gabriola" panose="04040605051002020D02" pitchFamily="82" charset="0"/>
              </a:rPr>
              <a:t>Static </a:t>
            </a:r>
            <a:r>
              <a:rPr lang="en-US" altLang="zh-TW" sz="2800" b="1" dirty="0" smtClean="0">
                <a:latin typeface="Gabriola" panose="04040605051002020D02" pitchFamily="82" charset="0"/>
              </a:rPr>
              <a:t>hashing</a:t>
            </a:r>
            <a:endParaRPr lang="en-US" altLang="zh-TW" sz="2800" b="1" dirty="0">
              <a:latin typeface="Gabriola" panose="04040605051002020D02" pitchFamily="82" charset="0"/>
            </a:endParaRPr>
          </a:p>
          <a:p>
            <a:pPr lvl="1"/>
            <a:r>
              <a:rPr lang="en-US" altLang="zh-TW" sz="2800" b="1" dirty="0">
                <a:latin typeface="Gabriola" panose="04040605051002020D02" pitchFamily="82" charset="0"/>
              </a:rPr>
              <a:t>Dynamic </a:t>
            </a:r>
            <a:r>
              <a:rPr lang="en-US" altLang="zh-TW" sz="2800" b="1" dirty="0" smtClean="0">
                <a:latin typeface="Gabriola" panose="04040605051002020D02" pitchFamily="82" charset="0"/>
              </a:rPr>
              <a:t>hashing</a:t>
            </a:r>
            <a:endParaRPr lang="en-US" altLang="zh-TW" sz="2800" b="1" dirty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401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01052" y="56260"/>
            <a:ext cx="4450343" cy="568208"/>
          </a:xfrm>
        </p:spPr>
        <p:txBody>
          <a:bodyPr/>
          <a:lstStyle/>
          <a:p>
            <a:r>
              <a:rPr lang="en-US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Static Hashing</a:t>
            </a:r>
          </a:p>
        </p:txBody>
      </p:sp>
      <p:sp>
        <p:nvSpPr>
          <p:cNvPr id="1587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707290" y="769473"/>
            <a:ext cx="7366193" cy="3832263"/>
          </a:xfrm>
        </p:spPr>
        <p:txBody>
          <a:bodyPr/>
          <a:lstStyle/>
          <a:p>
            <a:r>
              <a:rPr lang="en-US" altLang="zh-TW" sz="3200" b="1" dirty="0">
                <a:latin typeface="Gabriola" panose="04040605051002020D02" pitchFamily="82" charset="0"/>
              </a:rPr>
              <a:t>Key-value pairs are stored in a fixed size table called a </a:t>
            </a:r>
            <a:r>
              <a:rPr lang="en-US" altLang="zh-TW" sz="3200" b="1" i="1" dirty="0">
                <a:solidFill>
                  <a:schemeClr val="accent2"/>
                </a:solidFill>
                <a:latin typeface="Gabriola" panose="04040605051002020D02" pitchFamily="82" charset="0"/>
              </a:rPr>
              <a:t>hash table</a:t>
            </a:r>
            <a:r>
              <a:rPr lang="en-US" altLang="zh-TW" sz="3200" b="1" dirty="0">
                <a:latin typeface="Gabriola" panose="04040605051002020D02" pitchFamily="82" charset="0"/>
              </a:rPr>
              <a:t>.</a:t>
            </a:r>
          </a:p>
          <a:p>
            <a:pPr lvl="1"/>
            <a:r>
              <a:rPr lang="en-US" altLang="zh-TW" sz="2800" b="1" dirty="0">
                <a:latin typeface="Gabriola" panose="04040605051002020D02" pitchFamily="82" charset="0"/>
              </a:rPr>
              <a:t>A hash table is partitioned into many </a:t>
            </a:r>
            <a:r>
              <a:rPr lang="en-US" altLang="zh-TW" sz="2800" b="1" i="1" dirty="0" smtClean="0">
                <a:solidFill>
                  <a:schemeClr val="accent2"/>
                </a:solidFill>
                <a:latin typeface="Gabriola" panose="04040605051002020D02" pitchFamily="82" charset="0"/>
              </a:rPr>
              <a:t>buckets/slots</a:t>
            </a:r>
            <a:r>
              <a:rPr lang="en-US" altLang="zh-TW" sz="2800" b="1" dirty="0" smtClean="0">
                <a:latin typeface="Gabriola" panose="04040605051002020D02" pitchFamily="82" charset="0"/>
              </a:rPr>
              <a:t>.</a:t>
            </a:r>
            <a:endParaRPr lang="en-US" altLang="zh-TW" sz="2800" b="1" dirty="0">
              <a:latin typeface="Gabriola" panose="04040605051002020D02" pitchFamily="82" charset="0"/>
            </a:endParaRPr>
          </a:p>
          <a:p>
            <a:pPr lvl="1"/>
            <a:r>
              <a:rPr lang="en-US" altLang="zh-TW" sz="2800" b="1" dirty="0" smtClean="0">
                <a:latin typeface="Gabriola" panose="04040605051002020D02" pitchFamily="82" charset="0"/>
              </a:rPr>
              <a:t>Each </a:t>
            </a:r>
            <a:r>
              <a:rPr lang="en-US" altLang="zh-TW" sz="2800" b="1" dirty="0">
                <a:latin typeface="Gabriola" panose="04040605051002020D02" pitchFamily="82" charset="0"/>
              </a:rPr>
              <a:t>slot holds one record.</a:t>
            </a:r>
          </a:p>
          <a:p>
            <a:pPr lvl="1"/>
            <a:r>
              <a:rPr lang="en-US" altLang="zh-TW" sz="2800" b="1" dirty="0">
                <a:latin typeface="Gabriola" panose="04040605051002020D02" pitchFamily="82" charset="0"/>
              </a:rPr>
              <a:t>A </a:t>
            </a:r>
            <a:r>
              <a:rPr lang="en-US" altLang="zh-TW" sz="2800" b="1" dirty="0">
                <a:solidFill>
                  <a:srgbClr val="FF0000"/>
                </a:solidFill>
                <a:latin typeface="Gabriola" panose="04040605051002020D02" pitchFamily="82" charset="0"/>
              </a:rPr>
              <a:t>hash function f(x)</a:t>
            </a:r>
            <a:r>
              <a:rPr lang="en-US" altLang="zh-TW" sz="2800" b="1" dirty="0">
                <a:latin typeface="Gabriola" panose="04040605051002020D02" pitchFamily="82" charset="0"/>
              </a:rPr>
              <a:t> transforms the identifier (key) into an address in the hash </a:t>
            </a:r>
            <a:r>
              <a:rPr lang="en-US" altLang="zh-TW" sz="2800" b="1" dirty="0" smtClean="0">
                <a:latin typeface="Gabriola" panose="04040605051002020D02" pitchFamily="82" charset="0"/>
              </a:rPr>
              <a:t>table.</a:t>
            </a:r>
            <a:endParaRPr lang="en-US" altLang="zh-TW" sz="2800" b="1" dirty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2642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3"/>
          <p:cNvSpPr txBox="1">
            <a:spLocks noGrp="1"/>
          </p:cNvSpPr>
          <p:nvPr>
            <p:ph type="title"/>
          </p:nvPr>
        </p:nvSpPr>
        <p:spPr>
          <a:xfrm>
            <a:off x="-157842" y="749975"/>
            <a:ext cx="2607128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So, what really a hash table is?</a:t>
            </a:r>
            <a:endParaRPr sz="3600" b="1" dirty="0">
              <a:solidFill>
                <a:schemeClr val="accent3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59" name="Google Shape;459;p23"/>
          <p:cNvSpPr txBox="1">
            <a:spLocks noGrp="1"/>
          </p:cNvSpPr>
          <p:nvPr>
            <p:ph type="body" idx="1"/>
          </p:nvPr>
        </p:nvSpPr>
        <p:spPr>
          <a:xfrm>
            <a:off x="2682999" y="811663"/>
            <a:ext cx="5725021" cy="3433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Data structure that offers very fast insertion and searching, almost O(1).</a:t>
            </a:r>
          </a:p>
          <a:p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Relatively easy to program as compared to trees.</a:t>
            </a:r>
          </a:p>
          <a:p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Based on arrays, hence difficult to expand.</a:t>
            </a:r>
          </a:p>
          <a:p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No convenient way to visit the items in a hash table in any kind of order.</a:t>
            </a:r>
          </a:p>
          <a:p>
            <a:endParaRPr lang="en-US" sz="28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62" name="Google Shape;462;p2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44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/>
          <p:cNvSpPr>
            <a:spLocks noGrp="1" noChangeArrowheads="1"/>
          </p:cNvSpPr>
          <p:nvPr>
            <p:ph type="title" idx="4294967295"/>
            <p:custDataLst>
              <p:tags r:id="rId1"/>
            </p:custDataLst>
          </p:nvPr>
        </p:nvSpPr>
        <p:spPr>
          <a:xfrm>
            <a:off x="1613210" y="128588"/>
            <a:ext cx="4216089" cy="514350"/>
          </a:xfrm>
        </p:spPr>
        <p:txBody>
          <a:bodyPr/>
          <a:lstStyle/>
          <a:p>
            <a:pPr eaLnBrk="1" hangingPunct="1"/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 Tables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  <p:custDataLst>
              <p:tags r:id="rId2"/>
            </p:custDataLst>
          </p:nvPr>
        </p:nvSpPr>
        <p:spPr>
          <a:xfrm>
            <a:off x="1235572" y="795327"/>
            <a:ext cx="5829300" cy="1628775"/>
          </a:xfrm>
        </p:spPr>
        <p:txBody>
          <a:bodyPr/>
          <a:lstStyle/>
          <a:p>
            <a:pPr eaLnBrk="1" hangingPunct="1"/>
            <a:r>
              <a:rPr lang="en-US" altLang="en-US" sz="2400" b="1" dirty="0" smtClean="0">
                <a:latin typeface="Gabriola" panose="04040605051002020D02" pitchFamily="82" charset="0"/>
              </a:rPr>
              <a:t>Constant time accesses!</a:t>
            </a:r>
          </a:p>
          <a:p>
            <a:pPr eaLnBrk="1" hangingPunct="1"/>
            <a:r>
              <a:rPr lang="en-US" altLang="en-US" sz="2400" b="1" dirty="0" smtClean="0">
                <a:latin typeface="Gabriola" panose="04040605051002020D02" pitchFamily="82" charset="0"/>
              </a:rPr>
              <a:t>A </a:t>
            </a:r>
            <a:r>
              <a:rPr lang="en-US" altLang="en-US" sz="24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hash table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 is an array of some </a:t>
            </a:r>
            <a:br>
              <a:rPr lang="en-US" altLang="en-US" sz="2400" b="1" dirty="0" smtClean="0">
                <a:latin typeface="Gabriola" panose="04040605051002020D02" pitchFamily="82" charset="0"/>
              </a:rPr>
            </a:br>
            <a:r>
              <a:rPr lang="en-US" altLang="en-US" sz="2400" b="1" dirty="0" smtClean="0">
                <a:latin typeface="Gabriola" panose="04040605051002020D02" pitchFamily="82" charset="0"/>
              </a:rPr>
              <a:t>fixed size, usually a prime number.</a:t>
            </a:r>
          </a:p>
          <a:p>
            <a:pPr eaLnBrk="1" hangingPunct="1"/>
            <a:r>
              <a:rPr lang="en-US" altLang="en-US" sz="2400" b="1" dirty="0" smtClean="0">
                <a:latin typeface="Gabriola" panose="04040605051002020D02" pitchFamily="82" charset="0"/>
              </a:rPr>
              <a:t>General idea:</a:t>
            </a:r>
          </a:p>
        </p:txBody>
      </p:sp>
      <p:sp>
        <p:nvSpPr>
          <p:cNvPr id="7173" name="Freeform 4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2200715" y="2619369"/>
            <a:ext cx="2209800" cy="1300163"/>
          </a:xfrm>
          <a:custGeom>
            <a:avLst/>
            <a:gdLst>
              <a:gd name="T0" fmla="*/ 1964267 w 1473"/>
              <a:gd name="T1" fmla="*/ 60174 h 1959"/>
              <a:gd name="T2" fmla="*/ 1196162 w 1473"/>
              <a:gd name="T3" fmla="*/ 60174 h 1959"/>
              <a:gd name="T4" fmla="*/ 1068145 w 1473"/>
              <a:gd name="T5" fmla="*/ 79642 h 1959"/>
              <a:gd name="T6" fmla="*/ 1004136 w 1473"/>
              <a:gd name="T7" fmla="*/ 88492 h 1959"/>
              <a:gd name="T8" fmla="*/ 706096 w 1473"/>
              <a:gd name="T9" fmla="*/ 154860 h 1959"/>
              <a:gd name="T10" fmla="*/ 364049 w 1473"/>
              <a:gd name="T11" fmla="*/ 268130 h 1959"/>
              <a:gd name="T12" fmla="*/ 258035 w 1473"/>
              <a:gd name="T13" fmla="*/ 324764 h 1959"/>
              <a:gd name="T14" fmla="*/ 152021 w 1473"/>
              <a:gd name="T15" fmla="*/ 409716 h 1959"/>
              <a:gd name="T16" fmla="*/ 2000 w 1473"/>
              <a:gd name="T17" fmla="*/ 636254 h 1959"/>
              <a:gd name="T18" fmla="*/ 24003 w 1473"/>
              <a:gd name="T19" fmla="*/ 739790 h 1959"/>
              <a:gd name="T20" fmla="*/ 172023 w 1473"/>
              <a:gd name="T21" fmla="*/ 759258 h 1959"/>
              <a:gd name="T22" fmla="*/ 642087 w 1473"/>
              <a:gd name="T23" fmla="*/ 777841 h 1959"/>
              <a:gd name="T24" fmla="*/ 706096 w 1473"/>
              <a:gd name="T25" fmla="*/ 796424 h 1959"/>
              <a:gd name="T26" fmla="*/ 748102 w 1473"/>
              <a:gd name="T27" fmla="*/ 853059 h 1959"/>
              <a:gd name="T28" fmla="*/ 706096 w 1473"/>
              <a:gd name="T29" fmla="*/ 947745 h 1959"/>
              <a:gd name="T30" fmla="*/ 514070 w 1473"/>
              <a:gd name="T31" fmla="*/ 1089331 h 1959"/>
              <a:gd name="T32" fmla="*/ 408055 w 1473"/>
              <a:gd name="T33" fmla="*/ 1192867 h 1959"/>
              <a:gd name="T34" fmla="*/ 664090 w 1473"/>
              <a:gd name="T35" fmla="*/ 1419405 h 1959"/>
              <a:gd name="T36" fmla="*/ 920125 w 1473"/>
              <a:gd name="T37" fmla="*/ 1410556 h 1959"/>
              <a:gd name="T38" fmla="*/ 1176160 w 1473"/>
              <a:gd name="T39" fmla="*/ 1353921 h 1959"/>
              <a:gd name="T40" fmla="*/ 1432194 w 1473"/>
              <a:gd name="T41" fmla="*/ 1287553 h 1959"/>
              <a:gd name="T42" fmla="*/ 1688229 w 1473"/>
              <a:gd name="T43" fmla="*/ 1325604 h 1959"/>
              <a:gd name="T44" fmla="*/ 1772240 w 1473"/>
              <a:gd name="T45" fmla="*/ 1410556 h 1959"/>
              <a:gd name="T46" fmla="*/ 1986269 w 1473"/>
              <a:gd name="T47" fmla="*/ 1730895 h 1959"/>
              <a:gd name="T48" fmla="*/ 2498339 w 1473"/>
              <a:gd name="T49" fmla="*/ 1693729 h 1959"/>
              <a:gd name="T50" fmla="*/ 2604354 w 1473"/>
              <a:gd name="T51" fmla="*/ 1655677 h 1959"/>
              <a:gd name="T52" fmla="*/ 2648360 w 1473"/>
              <a:gd name="T53" fmla="*/ 1627360 h 1959"/>
              <a:gd name="T54" fmla="*/ 2712368 w 1473"/>
              <a:gd name="T55" fmla="*/ 1608777 h 1959"/>
              <a:gd name="T56" fmla="*/ 2946400 w 1473"/>
              <a:gd name="T57" fmla="*/ 1155700 h 1959"/>
              <a:gd name="T58" fmla="*/ 2796380 w 1473"/>
              <a:gd name="T59" fmla="*/ 806158 h 1959"/>
              <a:gd name="T60" fmla="*/ 2690365 w 1473"/>
              <a:gd name="T61" fmla="*/ 739790 h 1959"/>
              <a:gd name="T62" fmla="*/ 2604354 w 1473"/>
              <a:gd name="T63" fmla="*/ 664572 h 1959"/>
              <a:gd name="T64" fmla="*/ 2540345 w 1473"/>
              <a:gd name="T65" fmla="*/ 561037 h 1959"/>
              <a:gd name="T66" fmla="*/ 2690365 w 1473"/>
              <a:gd name="T67" fmla="*/ 315030 h 1959"/>
              <a:gd name="T68" fmla="*/ 2690365 w 1473"/>
              <a:gd name="T69" fmla="*/ 126543 h 1959"/>
              <a:gd name="T70" fmla="*/ 2434331 w 1473"/>
              <a:gd name="T71" fmla="*/ 51325 h 1959"/>
              <a:gd name="T72" fmla="*/ 2306313 w 1473"/>
              <a:gd name="T73" fmla="*/ 31857 h 1959"/>
              <a:gd name="T74" fmla="*/ 1964267 w 1473"/>
              <a:gd name="T75" fmla="*/ 60174 h 1959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w 1473"/>
              <a:gd name="T115" fmla="*/ 0 h 1959"/>
              <a:gd name="T116" fmla="*/ 1473 w 1473"/>
              <a:gd name="T117" fmla="*/ 1959 h 1959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T114" t="T115" r="T116" b="T117"/>
            <a:pathLst>
              <a:path w="1473" h="1959">
                <a:moveTo>
                  <a:pt x="982" y="68"/>
                </a:moveTo>
                <a:cubicBezTo>
                  <a:pt x="876" y="15"/>
                  <a:pt x="715" y="60"/>
                  <a:pt x="598" y="68"/>
                </a:cubicBezTo>
                <a:cubicBezTo>
                  <a:pt x="577" y="75"/>
                  <a:pt x="555" y="83"/>
                  <a:pt x="534" y="90"/>
                </a:cubicBezTo>
                <a:cubicBezTo>
                  <a:pt x="523" y="94"/>
                  <a:pt x="502" y="100"/>
                  <a:pt x="502" y="100"/>
                </a:cubicBezTo>
                <a:cubicBezTo>
                  <a:pt x="381" y="182"/>
                  <a:pt x="500" y="108"/>
                  <a:pt x="353" y="175"/>
                </a:cubicBezTo>
                <a:cubicBezTo>
                  <a:pt x="287" y="205"/>
                  <a:pt x="241" y="264"/>
                  <a:pt x="182" y="303"/>
                </a:cubicBezTo>
                <a:cubicBezTo>
                  <a:pt x="130" y="382"/>
                  <a:pt x="197" y="285"/>
                  <a:pt x="129" y="367"/>
                </a:cubicBezTo>
                <a:cubicBezTo>
                  <a:pt x="105" y="396"/>
                  <a:pt x="97" y="432"/>
                  <a:pt x="76" y="463"/>
                </a:cubicBezTo>
                <a:cubicBezTo>
                  <a:pt x="54" y="550"/>
                  <a:pt x="16" y="629"/>
                  <a:pt x="1" y="719"/>
                </a:cubicBezTo>
                <a:cubicBezTo>
                  <a:pt x="5" y="758"/>
                  <a:pt x="0" y="799"/>
                  <a:pt x="12" y="836"/>
                </a:cubicBezTo>
                <a:cubicBezTo>
                  <a:pt x="13" y="840"/>
                  <a:pt x="68" y="853"/>
                  <a:pt x="86" y="858"/>
                </a:cubicBezTo>
                <a:cubicBezTo>
                  <a:pt x="195" y="889"/>
                  <a:pt x="34" y="863"/>
                  <a:pt x="321" y="879"/>
                </a:cubicBezTo>
                <a:cubicBezTo>
                  <a:pt x="332" y="886"/>
                  <a:pt x="346" y="889"/>
                  <a:pt x="353" y="900"/>
                </a:cubicBezTo>
                <a:cubicBezTo>
                  <a:pt x="365" y="919"/>
                  <a:pt x="374" y="964"/>
                  <a:pt x="374" y="964"/>
                </a:cubicBezTo>
                <a:cubicBezTo>
                  <a:pt x="371" y="987"/>
                  <a:pt x="368" y="1044"/>
                  <a:pt x="353" y="1071"/>
                </a:cubicBezTo>
                <a:cubicBezTo>
                  <a:pt x="322" y="1126"/>
                  <a:pt x="287" y="1177"/>
                  <a:pt x="257" y="1231"/>
                </a:cubicBezTo>
                <a:cubicBezTo>
                  <a:pt x="235" y="1271"/>
                  <a:pt x="229" y="1310"/>
                  <a:pt x="204" y="1348"/>
                </a:cubicBezTo>
                <a:cubicBezTo>
                  <a:pt x="212" y="1485"/>
                  <a:pt x="191" y="1571"/>
                  <a:pt x="332" y="1604"/>
                </a:cubicBezTo>
                <a:cubicBezTo>
                  <a:pt x="375" y="1601"/>
                  <a:pt x="418" y="1600"/>
                  <a:pt x="460" y="1594"/>
                </a:cubicBezTo>
                <a:cubicBezTo>
                  <a:pt x="508" y="1588"/>
                  <a:pt x="541" y="1545"/>
                  <a:pt x="588" y="1530"/>
                </a:cubicBezTo>
                <a:cubicBezTo>
                  <a:pt x="623" y="1495"/>
                  <a:pt x="668" y="1471"/>
                  <a:pt x="716" y="1455"/>
                </a:cubicBezTo>
                <a:cubicBezTo>
                  <a:pt x="772" y="1463"/>
                  <a:pt x="806" y="1460"/>
                  <a:pt x="844" y="1498"/>
                </a:cubicBezTo>
                <a:cubicBezTo>
                  <a:pt x="855" y="1533"/>
                  <a:pt x="875" y="1559"/>
                  <a:pt x="886" y="1594"/>
                </a:cubicBezTo>
                <a:cubicBezTo>
                  <a:pt x="894" y="1728"/>
                  <a:pt x="871" y="1876"/>
                  <a:pt x="993" y="1956"/>
                </a:cubicBezTo>
                <a:cubicBezTo>
                  <a:pt x="1285" y="1941"/>
                  <a:pt x="1104" y="1959"/>
                  <a:pt x="1249" y="1914"/>
                </a:cubicBezTo>
                <a:cubicBezTo>
                  <a:pt x="1307" y="1825"/>
                  <a:pt x="1231" y="1928"/>
                  <a:pt x="1302" y="1871"/>
                </a:cubicBezTo>
                <a:cubicBezTo>
                  <a:pt x="1312" y="1863"/>
                  <a:pt x="1315" y="1848"/>
                  <a:pt x="1324" y="1839"/>
                </a:cubicBezTo>
                <a:cubicBezTo>
                  <a:pt x="1333" y="1830"/>
                  <a:pt x="1345" y="1825"/>
                  <a:pt x="1356" y="1818"/>
                </a:cubicBezTo>
                <a:cubicBezTo>
                  <a:pt x="1466" y="1650"/>
                  <a:pt x="1423" y="1499"/>
                  <a:pt x="1473" y="1306"/>
                </a:cubicBezTo>
                <a:cubicBezTo>
                  <a:pt x="1466" y="1156"/>
                  <a:pt x="1470" y="1037"/>
                  <a:pt x="1398" y="911"/>
                </a:cubicBezTo>
                <a:cubicBezTo>
                  <a:pt x="1326" y="785"/>
                  <a:pt x="1399" y="935"/>
                  <a:pt x="1345" y="836"/>
                </a:cubicBezTo>
                <a:cubicBezTo>
                  <a:pt x="1330" y="808"/>
                  <a:pt x="1302" y="751"/>
                  <a:pt x="1302" y="751"/>
                </a:cubicBezTo>
                <a:cubicBezTo>
                  <a:pt x="1293" y="711"/>
                  <a:pt x="1280" y="673"/>
                  <a:pt x="1270" y="634"/>
                </a:cubicBezTo>
                <a:cubicBezTo>
                  <a:pt x="1279" y="537"/>
                  <a:pt x="1290" y="439"/>
                  <a:pt x="1345" y="356"/>
                </a:cubicBezTo>
                <a:cubicBezTo>
                  <a:pt x="1356" y="285"/>
                  <a:pt x="1372" y="215"/>
                  <a:pt x="1345" y="143"/>
                </a:cubicBezTo>
                <a:cubicBezTo>
                  <a:pt x="1322" y="82"/>
                  <a:pt x="1267" y="75"/>
                  <a:pt x="1217" y="58"/>
                </a:cubicBezTo>
                <a:cubicBezTo>
                  <a:pt x="1196" y="51"/>
                  <a:pt x="1153" y="36"/>
                  <a:pt x="1153" y="36"/>
                </a:cubicBezTo>
                <a:cubicBezTo>
                  <a:pt x="985" y="48"/>
                  <a:pt x="1018" y="0"/>
                  <a:pt x="982" y="68"/>
                </a:cubicBezTo>
                <a:close/>
              </a:path>
            </a:pathLst>
          </a:cu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b="1" kern="1200">
              <a:solidFill>
                <a:srgbClr val="000000"/>
              </a:solidFill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7174" name="Text Box 5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986183" y="4126138"/>
            <a:ext cx="263886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kern="1200" dirty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key space (e.g., integers, strings)</a:t>
            </a:r>
          </a:p>
        </p:txBody>
      </p:sp>
      <p:sp>
        <p:nvSpPr>
          <p:cNvPr id="7175" name="Line 6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>
            <a:off x="4572000" y="3257550"/>
            <a:ext cx="1143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graphicFrame>
        <p:nvGraphicFramePr>
          <p:cNvPr id="10329" name="Group 89"/>
          <p:cNvGraphicFramePr>
            <a:graphicFrameLocks noGrp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1092347973"/>
              </p:ext>
            </p:extLst>
          </p:nvPr>
        </p:nvGraphicFramePr>
        <p:xfrm>
          <a:off x="6400800" y="1371600"/>
          <a:ext cx="1143000" cy="3154648"/>
        </p:xfrm>
        <a:graphic>
          <a:graphicData uri="http://schemas.openxmlformats.org/drawingml/2006/table">
            <a:tbl>
              <a:tblPr/>
              <a:tblGrid>
                <a:gridCol w="57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61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0</a:t>
                      </a:r>
                    </a:p>
                  </a:txBody>
                  <a:tcPr marL="68580" marR="68580" marT="34288" marB="34288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61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61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861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861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1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…</a:t>
                      </a:r>
                    </a:p>
                  </a:txBody>
                  <a:tcPr marL="68580" marR="68580" marT="34288" marB="3428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61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861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861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8" marB="3428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202" name="Text Box 85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715000" y="4118562"/>
            <a:ext cx="11689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kern="1200" dirty="0" err="1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TableSize</a:t>
            </a:r>
            <a:r>
              <a:rPr lang="en-US" altLang="en-US" sz="2000" b="1" kern="1200" dirty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 –1 </a:t>
            </a:r>
          </a:p>
        </p:txBody>
      </p:sp>
      <p:sp>
        <p:nvSpPr>
          <p:cNvPr id="7203" name="Text Box 86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567966" y="2449980"/>
            <a:ext cx="129394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 anchorCtr="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defTabSz="685800" eaLnBrk="1" fontAlgn="base" hangingPunct="1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kern="120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hash function:</a:t>
            </a:r>
          </a:p>
          <a:p>
            <a:pPr algn="ctr" defTabSz="685800" eaLnBrk="1" fontAlgn="base" hangingPunct="1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kern="1200">
                <a:solidFill>
                  <a:srgbClr val="FF0000"/>
                </a:solidFill>
                <a:latin typeface="Gabriola" panose="04040605051002020D02" pitchFamily="82" charset="0"/>
                <a:ea typeface="+mn-ea"/>
                <a:cs typeface="+mn-cs"/>
              </a:rPr>
              <a:t>h(K)</a:t>
            </a:r>
          </a:p>
        </p:txBody>
      </p:sp>
      <p:sp>
        <p:nvSpPr>
          <p:cNvPr id="7204" name="Text Box 87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6700954" y="937108"/>
            <a:ext cx="97494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kern="1200" dirty="0">
                <a:solidFill>
                  <a:srgbClr val="000000"/>
                </a:solidFill>
                <a:latin typeface="Gabriola" panose="04040605051002020D02" pitchFamily="82" charset="0"/>
                <a:ea typeface="+mn-ea"/>
                <a:cs typeface="+mn-cs"/>
              </a:rPr>
              <a:t>hash table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979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799062" y="102491"/>
            <a:ext cx="4692225" cy="467422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 Table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152291" y="571500"/>
            <a:ext cx="7441581" cy="4340225"/>
          </a:xfrm>
        </p:spPr>
        <p:txBody>
          <a:bodyPr/>
          <a:lstStyle/>
          <a:p>
            <a:r>
              <a:rPr lang="en-US" altLang="en-US" sz="2400" b="1" dirty="0" smtClean="0">
                <a:latin typeface="Gabriola" panose="04040605051002020D02" pitchFamily="82" charset="0"/>
              </a:rPr>
              <a:t>Key idea is that instead of direct mapping, Hash Tables use a </a:t>
            </a:r>
            <a:r>
              <a:rPr lang="en-US" altLang="en-US" sz="24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Hash Function h 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to map each input key to a unique location in table of size M</a:t>
            </a:r>
          </a:p>
          <a:p>
            <a:pPr lvl="1"/>
            <a:r>
              <a:rPr lang="en-US" altLang="en-US" sz="24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h : U -&gt; {0, 1, …, M-1} </a:t>
            </a:r>
          </a:p>
          <a:p>
            <a:pPr lvl="1"/>
            <a:r>
              <a:rPr lang="en-US" altLang="en-US" sz="2400" b="1" dirty="0" smtClean="0">
                <a:solidFill>
                  <a:schemeClr val="tx1"/>
                </a:solidFill>
                <a:latin typeface="Gabriola" panose="04040605051002020D02" pitchFamily="82" charset="0"/>
              </a:rPr>
              <a:t>hash function determines the hash table size.</a:t>
            </a:r>
            <a:endParaRPr lang="en-US" altLang="en-US" sz="2400" b="1" dirty="0" smtClean="0">
              <a:latin typeface="Gabriola" panose="04040605051002020D02" pitchFamily="82" charset="0"/>
            </a:endParaRPr>
          </a:p>
          <a:p>
            <a:endParaRPr lang="en-US" altLang="en-US" sz="2400" b="1" dirty="0" smtClean="0">
              <a:latin typeface="Gabriola" panose="04040605051002020D02" pitchFamily="82" charset="0"/>
            </a:endParaRPr>
          </a:p>
          <a:p>
            <a:r>
              <a:rPr lang="en-US" altLang="en-US" sz="2400" b="1" dirty="0" smtClean="0">
                <a:latin typeface="Gabriola" panose="04040605051002020D02" pitchFamily="82" charset="0"/>
              </a:rPr>
              <a:t>Desiderata:</a:t>
            </a: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M should be small, O(n)</a:t>
            </a: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h should be easy to compute</a:t>
            </a: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Typical example:   </a:t>
            </a:r>
            <a:r>
              <a:rPr lang="en-US" altLang="en-US" sz="2400" b="1" i="1" dirty="0" smtClean="0">
                <a:solidFill>
                  <a:schemeClr val="tx1"/>
                </a:solidFill>
                <a:latin typeface="Gabriola" panose="04040605051002020D02" pitchFamily="82" charset="0"/>
              </a:rPr>
              <a:t>h</a:t>
            </a:r>
            <a:r>
              <a:rPr lang="en-US" altLang="en-US" sz="2400" b="1" dirty="0" smtClean="0">
                <a:solidFill>
                  <a:schemeClr val="tx1"/>
                </a:solidFill>
                <a:latin typeface="Gabriola" panose="04040605051002020D02" pitchFamily="82" charset="0"/>
              </a:rPr>
              <a:t>(</a:t>
            </a:r>
            <a:r>
              <a:rPr lang="en-US" altLang="en-US" sz="2400" b="1" i="1" dirty="0" err="1" smtClean="0">
                <a:solidFill>
                  <a:schemeClr val="tx1"/>
                </a:solidFill>
                <a:latin typeface="Gabriola" panose="04040605051002020D02" pitchFamily="82" charset="0"/>
              </a:rPr>
              <a:t>i</a:t>
            </a:r>
            <a:r>
              <a:rPr lang="en-US" altLang="en-US" sz="2400" b="1" dirty="0" smtClean="0">
                <a:solidFill>
                  <a:schemeClr val="tx1"/>
                </a:solidFill>
                <a:latin typeface="Gabriola" panose="04040605051002020D02" pitchFamily="82" charset="0"/>
              </a:rPr>
              <a:t>) = </a:t>
            </a:r>
            <a:r>
              <a:rPr lang="en-US" altLang="en-US" sz="2400" b="1" i="1" dirty="0" err="1" smtClean="0">
                <a:solidFill>
                  <a:schemeClr val="tx1"/>
                </a:solidFill>
                <a:latin typeface="Gabriola" panose="04040605051002020D02" pitchFamily="82" charset="0"/>
              </a:rPr>
              <a:t>i</a:t>
            </a:r>
            <a:r>
              <a:rPr lang="en-US" altLang="en-US" sz="2400" b="1" dirty="0" smtClean="0">
                <a:solidFill>
                  <a:schemeClr val="tx1"/>
                </a:solidFill>
                <a:latin typeface="Gabriola" panose="04040605051002020D02" pitchFamily="82" charset="0"/>
              </a:rPr>
              <a:t> mod M</a:t>
            </a:r>
            <a:endParaRPr lang="en-US" altLang="en-US" sz="2400" b="1" i="1" dirty="0" smtClean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3583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 idx="4294967295"/>
            <p:custDataLst>
              <p:tags r:id="rId1"/>
            </p:custDataLst>
          </p:nvPr>
        </p:nvSpPr>
        <p:spPr>
          <a:xfrm>
            <a:off x="1761892" y="128588"/>
            <a:ext cx="4067407" cy="514350"/>
          </a:xfrm>
        </p:spPr>
        <p:txBody>
          <a:bodyPr/>
          <a:lstStyle/>
          <a:p>
            <a:pPr eaLnBrk="1" hangingPunct="1"/>
            <a:r>
              <a:rPr lang="en-US" altLang="en-US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 Table Example (1)</a:t>
            </a:r>
            <a:endParaRPr lang="en-US" alt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8196" name="Rectangle 3"/>
          <p:cNvSpPr>
            <a:spLocks noGrp="1" noChangeArrowheads="1"/>
          </p:cNvSpPr>
          <p:nvPr>
            <p:ph type="body" idx="4294967295"/>
            <p:custDataLst>
              <p:tags r:id="rId2"/>
            </p:custDataLst>
          </p:nvPr>
        </p:nvSpPr>
        <p:spPr>
          <a:xfrm>
            <a:off x="1144342" y="915794"/>
            <a:ext cx="5829300" cy="728662"/>
          </a:xfrm>
        </p:spPr>
        <p:txBody>
          <a:bodyPr/>
          <a:lstStyle/>
          <a:p>
            <a:pPr eaLnBrk="1" hangingPunct="1"/>
            <a:r>
              <a:rPr lang="en-US" altLang="en-US" sz="2800" b="1" dirty="0" smtClean="0">
                <a:latin typeface="Gabriola" panose="04040605051002020D02" pitchFamily="82" charset="0"/>
              </a:rPr>
              <a:t>key space = integers</a:t>
            </a:r>
          </a:p>
          <a:p>
            <a:pPr eaLnBrk="1" hangingPunct="1"/>
            <a:r>
              <a:rPr lang="en-US" altLang="en-US" sz="2800" b="1" dirty="0" err="1" smtClean="0">
                <a:latin typeface="Gabriola" panose="04040605051002020D02" pitchFamily="82" charset="0"/>
              </a:rPr>
              <a:t>TableSize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 = 10</a:t>
            </a:r>
          </a:p>
          <a:p>
            <a:pPr eaLnBrk="1" hangingPunct="1"/>
            <a:endParaRPr lang="en-US" altLang="en-US" sz="2800" b="1" dirty="0" smtClean="0">
              <a:latin typeface="Gabriola" panose="04040605051002020D02" pitchFamily="82" charset="0"/>
            </a:endParaRPr>
          </a:p>
          <a:p>
            <a:pPr eaLnBrk="1" hangingPunct="1"/>
            <a:r>
              <a:rPr lang="en-US" altLang="en-US" sz="28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Hash Function 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– h(K) = K mod 10</a:t>
            </a:r>
          </a:p>
          <a:p>
            <a:pPr eaLnBrk="1" hangingPunct="1"/>
            <a:endParaRPr lang="en-US" altLang="en-US" sz="2800" b="1" dirty="0" smtClean="0">
              <a:latin typeface="Gabriola" panose="04040605051002020D02" pitchFamily="82" charset="0"/>
            </a:endParaRPr>
          </a:p>
          <a:p>
            <a:pPr eaLnBrk="1" hangingPunct="1"/>
            <a:r>
              <a:rPr lang="en-US" altLang="en-US" sz="2800" b="1" dirty="0" smtClean="0">
                <a:latin typeface="Gabriola" panose="04040605051002020D02" pitchFamily="82" charset="0"/>
              </a:rPr>
              <a:t>Insert: 7, 18, 41, 94</a:t>
            </a:r>
          </a:p>
          <a:p>
            <a:pPr eaLnBrk="1" hangingPunct="1"/>
            <a:endParaRPr lang="en-US" altLang="en-US" sz="2800" b="1" dirty="0" smtClean="0">
              <a:latin typeface="Gabriola" panose="04040605051002020D02" pitchFamily="82" charset="0"/>
            </a:endParaRPr>
          </a:p>
          <a:p>
            <a:pPr eaLnBrk="1" hangingPunct="1"/>
            <a:endParaRPr lang="en-US" altLang="en-US" sz="2800" b="1" dirty="0" smtClean="0">
              <a:latin typeface="Gabriola" panose="04040605051002020D02" pitchFamily="82" charset="0"/>
            </a:endParaRPr>
          </a:p>
          <a:p>
            <a:pPr eaLnBrk="1" hangingPunct="1"/>
            <a:endParaRPr lang="en-US" altLang="en-US" sz="2800" b="1" dirty="0" smtClean="0">
              <a:latin typeface="Gabriola" panose="04040605051002020D02" pitchFamily="82" charset="0"/>
            </a:endParaRPr>
          </a:p>
        </p:txBody>
      </p:sp>
      <p:graphicFrame>
        <p:nvGraphicFramePr>
          <p:cNvPr id="12361" name="Group 73"/>
          <p:cNvGraphicFramePr>
            <a:graphicFrameLocks noGrp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161175538"/>
              </p:ext>
            </p:extLst>
          </p:nvPr>
        </p:nvGraphicFramePr>
        <p:xfrm>
          <a:off x="5829300" y="915794"/>
          <a:ext cx="1600200" cy="388620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5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0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1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2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3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4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5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6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7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8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9</a:t>
                      </a:r>
                    </a:p>
                  </a:txBody>
                  <a:tcPr marL="68580" marR="68580" marT="34290" marB="34290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90" marB="3429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8231" name="Text Box 75" hidden="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515100" y="2057400"/>
            <a:ext cx="6858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1800" kern="1200">
                <a:solidFill>
                  <a:srgbClr val="339933"/>
                </a:solidFill>
                <a:ea typeface="+mn-ea"/>
                <a:cs typeface="+mn-cs"/>
              </a:rPr>
              <a:t> </a:t>
            </a:r>
          </a:p>
        </p:txBody>
      </p:sp>
      <p:sp>
        <p:nvSpPr>
          <p:cNvPr id="8232" name="Text Box 76" hidden="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457950" y="3257550"/>
            <a:ext cx="6858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1800" kern="1200">
                <a:solidFill>
                  <a:srgbClr val="339933"/>
                </a:solidFill>
                <a:ea typeface="+mn-ea"/>
                <a:cs typeface="+mn-cs"/>
              </a:rPr>
              <a:t> </a:t>
            </a:r>
          </a:p>
        </p:txBody>
      </p:sp>
      <p:sp>
        <p:nvSpPr>
          <p:cNvPr id="8233" name="Text Box 77" hidden="1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343650" y="3657600"/>
            <a:ext cx="6858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1800" kern="1200">
                <a:solidFill>
                  <a:srgbClr val="339933"/>
                </a:solidFill>
                <a:ea typeface="+mn-ea"/>
                <a:cs typeface="+mn-cs"/>
              </a:rPr>
              <a:t>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2202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ChangeArrowheads="1"/>
          </p:cNvSpPr>
          <p:nvPr>
            <p:ph type="title" idx="4294967295"/>
            <p:custDataLst>
              <p:tags r:id="rId1"/>
            </p:custDataLst>
          </p:nvPr>
        </p:nvSpPr>
        <p:spPr>
          <a:xfrm>
            <a:off x="1650380" y="128588"/>
            <a:ext cx="4178920" cy="514350"/>
          </a:xfrm>
        </p:spPr>
        <p:txBody>
          <a:bodyPr/>
          <a:lstStyle/>
          <a:p>
            <a:pPr eaLnBrk="1" hangingPunct="1"/>
            <a:r>
              <a:rPr lang="en-US" altLang="en-US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 Table Example (2)</a:t>
            </a:r>
            <a:endParaRPr lang="en-US" alt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9220" name="Rectangle 3"/>
          <p:cNvSpPr>
            <a:spLocks noGrp="1" noChangeArrowheads="1"/>
          </p:cNvSpPr>
          <p:nvPr>
            <p:ph type="body" idx="4294967295"/>
            <p:custDataLst>
              <p:tags r:id="rId2"/>
            </p:custDataLst>
          </p:nvPr>
        </p:nvSpPr>
        <p:spPr>
          <a:xfrm>
            <a:off x="958075" y="933334"/>
            <a:ext cx="5829300" cy="728662"/>
          </a:xfrm>
        </p:spPr>
        <p:txBody>
          <a:bodyPr/>
          <a:lstStyle/>
          <a:p>
            <a:pPr eaLnBrk="1" hangingPunct="1"/>
            <a:r>
              <a:rPr lang="en-US" altLang="en-US" sz="2800" b="1" dirty="0" smtClean="0">
                <a:latin typeface="Gabriola" panose="04040605051002020D02" pitchFamily="82" charset="0"/>
              </a:rPr>
              <a:t>key space = integers</a:t>
            </a:r>
          </a:p>
          <a:p>
            <a:pPr eaLnBrk="1" hangingPunct="1"/>
            <a:r>
              <a:rPr lang="en-US" altLang="en-US" sz="2800" b="1" dirty="0" err="1" smtClean="0">
                <a:latin typeface="Gabriola" panose="04040605051002020D02" pitchFamily="82" charset="0"/>
              </a:rPr>
              <a:t>TableSize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 = 6</a:t>
            </a:r>
          </a:p>
          <a:p>
            <a:pPr eaLnBrk="1" hangingPunct="1"/>
            <a:endParaRPr lang="en-US" altLang="en-US" sz="2800" b="1" dirty="0" smtClean="0">
              <a:latin typeface="Gabriola" panose="04040605051002020D02" pitchFamily="82" charset="0"/>
            </a:endParaRPr>
          </a:p>
          <a:p>
            <a:pPr eaLnBrk="1" hangingPunct="1"/>
            <a:r>
              <a:rPr lang="en-US" altLang="en-US" sz="2800" b="1" dirty="0" smtClean="0">
                <a:latin typeface="Gabriola" panose="04040605051002020D02" pitchFamily="82" charset="0"/>
              </a:rPr>
              <a:t>h(K) = K mod 6</a:t>
            </a:r>
          </a:p>
          <a:p>
            <a:pPr eaLnBrk="1" hangingPunct="1"/>
            <a:endParaRPr lang="en-US" altLang="en-US" sz="2800" b="1" dirty="0" smtClean="0">
              <a:latin typeface="Gabriola" panose="04040605051002020D02" pitchFamily="82" charset="0"/>
            </a:endParaRPr>
          </a:p>
          <a:p>
            <a:pPr eaLnBrk="1" hangingPunct="1"/>
            <a:r>
              <a:rPr lang="en-US" altLang="en-US" sz="2800" b="1" dirty="0" smtClean="0">
                <a:latin typeface="Gabriola" panose="04040605051002020D02" pitchFamily="82" charset="0"/>
              </a:rPr>
              <a:t>Insert: 7, 18, 41, 34</a:t>
            </a:r>
          </a:p>
          <a:p>
            <a:pPr eaLnBrk="1" hangingPunct="1"/>
            <a:endParaRPr lang="en-US" altLang="en-US" sz="2800" b="1" dirty="0" smtClean="0">
              <a:latin typeface="Gabriola" panose="04040605051002020D02" pitchFamily="82" charset="0"/>
            </a:endParaRPr>
          </a:p>
          <a:p>
            <a:pPr eaLnBrk="1" hangingPunct="1"/>
            <a:endParaRPr lang="en-US" altLang="en-US" sz="2800" b="1" dirty="0" smtClean="0">
              <a:latin typeface="Gabriola" panose="04040605051002020D02" pitchFamily="82" charset="0"/>
            </a:endParaRPr>
          </a:p>
        </p:txBody>
      </p:sp>
      <p:graphicFrame>
        <p:nvGraphicFramePr>
          <p:cNvPr id="42040" name="Group 56"/>
          <p:cNvGraphicFramePr>
            <a:graphicFrameLocks noGrp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73300912"/>
              </p:ext>
            </p:extLst>
          </p:nvPr>
        </p:nvGraphicFramePr>
        <p:xfrm>
          <a:off x="5715000" y="1297665"/>
          <a:ext cx="1600200" cy="2605956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5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6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0</a:t>
                      </a:r>
                    </a:p>
                  </a:txBody>
                  <a:tcPr marL="68580" marR="68580" marT="34283" marB="34283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3" marB="3428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6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1</a:t>
                      </a:r>
                    </a:p>
                  </a:txBody>
                  <a:tcPr marL="68580" marR="68580" marT="34283" marB="34283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3" marB="3428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6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2</a:t>
                      </a:r>
                    </a:p>
                  </a:txBody>
                  <a:tcPr marL="68580" marR="68580" marT="34283" marB="34283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3" marB="3428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86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3</a:t>
                      </a:r>
                    </a:p>
                  </a:txBody>
                  <a:tcPr marL="68580" marR="68580" marT="34283" marB="34283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3" marB="3428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86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4</a:t>
                      </a:r>
                    </a:p>
                  </a:txBody>
                  <a:tcPr marL="68580" marR="68580" marT="34283" marB="34283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3" marB="3428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6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briola" panose="04040605051002020D02" pitchFamily="82" charset="0"/>
                        </a:rPr>
                        <a:t>5</a:t>
                      </a:r>
                    </a:p>
                  </a:txBody>
                  <a:tcPr marL="68580" marR="68580" marT="34283" marB="34283" anchor="ctr" anchorCtr="1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1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8580" marR="68580" marT="34283" marB="3428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243" name="Text Box 58" hidden="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343650" y="1028700"/>
            <a:ext cx="914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1800" kern="1200">
                <a:solidFill>
                  <a:srgbClr val="339933"/>
                </a:solidFill>
                <a:ea typeface="+mn-ea"/>
                <a:cs typeface="+mn-cs"/>
              </a:rPr>
              <a:t> </a:t>
            </a:r>
          </a:p>
        </p:txBody>
      </p:sp>
      <p:sp>
        <p:nvSpPr>
          <p:cNvPr id="9244" name="Text Box 59" hidden="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286500" y="1428750"/>
            <a:ext cx="914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1800" kern="1200">
                <a:solidFill>
                  <a:srgbClr val="339933"/>
                </a:solidFill>
                <a:ea typeface="+mn-ea"/>
                <a:cs typeface="+mn-cs"/>
              </a:rPr>
              <a:t> </a:t>
            </a:r>
          </a:p>
        </p:txBody>
      </p:sp>
      <p:sp>
        <p:nvSpPr>
          <p:cNvPr id="9245" name="Text Box 60" hidden="1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229350" y="2628900"/>
            <a:ext cx="914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1800" kern="1200">
                <a:solidFill>
                  <a:srgbClr val="339933"/>
                </a:solidFill>
                <a:ea typeface="+mn-ea"/>
                <a:cs typeface="+mn-cs"/>
              </a:rPr>
              <a:t> </a:t>
            </a:r>
          </a:p>
        </p:txBody>
      </p:sp>
      <p:sp>
        <p:nvSpPr>
          <p:cNvPr id="9246" name="Text Box 61" hidden="1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6229350" y="2971800"/>
            <a:ext cx="914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  <a:buClrTx/>
            </a:pPr>
            <a:r>
              <a:rPr lang="en-US" altLang="en-US" sz="1800" kern="1200">
                <a:solidFill>
                  <a:srgbClr val="339933"/>
                </a:solidFill>
                <a:ea typeface="+mn-ea"/>
                <a:cs typeface="+mn-cs"/>
              </a:rPr>
              <a:t> </a:t>
            </a:r>
          </a:p>
        </p:txBody>
      </p:sp>
      <p:sp>
        <p:nvSpPr>
          <p:cNvPr id="9247" name="Text Box 62" hidden="1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1371600" y="3657600"/>
            <a:ext cx="12573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685800" eaLnBrk="1" fontAlgn="base" hangingPunct="1">
              <a:spcBef>
                <a:spcPct val="50000"/>
              </a:spcBef>
              <a:spcAft>
                <a:spcPct val="0"/>
              </a:spcAft>
              <a:buClrTx/>
            </a:pPr>
            <a:endParaRPr lang="en-US" altLang="en-US" sz="1800" kern="1200">
              <a:solidFill>
                <a:srgbClr val="000000"/>
              </a:solidFill>
              <a:ea typeface="+mn-ea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571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2" name="Rectangle 4"/>
          <p:cNvSpPr>
            <a:spLocks noGrp="1" noChangeArrowheads="1"/>
          </p:cNvSpPr>
          <p:nvPr>
            <p:ph type="title" idx="4294967295"/>
          </p:nvPr>
        </p:nvSpPr>
        <p:spPr>
          <a:xfrm>
            <a:off x="1628293" y="149916"/>
            <a:ext cx="5202061" cy="452066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Hashing : the basic idea</a:t>
            </a:r>
          </a:p>
        </p:txBody>
      </p:sp>
      <p:sp>
        <p:nvSpPr>
          <p:cNvPr id="150530" name="Line 2"/>
          <p:cNvSpPr>
            <a:spLocks noChangeShapeType="1"/>
          </p:cNvSpPr>
          <p:nvPr/>
        </p:nvSpPr>
        <p:spPr bwMode="auto">
          <a:xfrm>
            <a:off x="2998142" y="1299053"/>
            <a:ext cx="1897559" cy="49001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67965" tIns="33983" rIns="67965" bIns="33983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31" name="Line 3"/>
          <p:cNvSpPr>
            <a:spLocks noChangeShapeType="1"/>
          </p:cNvSpPr>
          <p:nvPr/>
        </p:nvSpPr>
        <p:spPr bwMode="auto">
          <a:xfrm>
            <a:off x="3033861" y="1307982"/>
            <a:ext cx="1897559" cy="490017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67965" tIns="33983" rIns="67965" bIns="33983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graphicFrame>
        <p:nvGraphicFramePr>
          <p:cNvPr id="150584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106353"/>
              </p:ext>
            </p:extLst>
          </p:nvPr>
        </p:nvGraphicFramePr>
        <p:xfrm>
          <a:off x="2746996" y="1172921"/>
          <a:ext cx="286866" cy="2555293"/>
        </p:xfrm>
        <a:graphic>
          <a:graphicData uri="http://schemas.openxmlformats.org/drawingml/2006/table">
            <a:tbl>
              <a:tblPr/>
              <a:tblGrid>
                <a:gridCol w="2868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0215">
                <a:tc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5000"/>
                        <a:buFont typeface="Monotype Sorts" charset="0"/>
                        <a:buNone/>
                        <a:tabLst/>
                      </a:pPr>
                      <a:r>
                        <a:rPr kumimoji="1" lang="tr-T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9</a:t>
                      </a:r>
                      <a:endParaRPr kumimoji="1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66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marL="67965" marR="67965" marT="33983" marB="3398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845">
                <a:tc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5000"/>
                        <a:buFont typeface="Monotype Sorts" charset="0"/>
                        <a:buNone/>
                        <a:tabLst/>
                      </a:pPr>
                      <a:r>
                        <a:rPr kumimoji="1" lang="tr-T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10</a:t>
                      </a:r>
                      <a:endParaRPr kumimoji="1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66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marL="67965" marR="67965" marT="33983" marB="3398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845">
                <a:tc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5000"/>
                        <a:buFont typeface="Monotype Sorts" charset="0"/>
                        <a:buNone/>
                        <a:tabLst/>
                      </a:pPr>
                      <a:r>
                        <a:rPr kumimoji="1" lang="tr-T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20</a:t>
                      </a:r>
                      <a:endParaRPr kumimoji="1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66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marL="67965" marR="67965" marT="33983" marB="3398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845">
                <a:tc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5000"/>
                        <a:buFont typeface="Monotype Sorts" charset="0"/>
                        <a:buNone/>
                        <a:tabLst/>
                      </a:pPr>
                      <a:r>
                        <a:rPr kumimoji="1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39</a:t>
                      </a:r>
                    </a:p>
                  </a:txBody>
                  <a:tcPr marL="67965" marR="67965" marT="33983" marB="3398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845">
                <a:tc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5000"/>
                        <a:buFont typeface="Monotype Sorts" charset="0"/>
                        <a:buNone/>
                        <a:tabLst/>
                      </a:pPr>
                      <a:r>
                        <a:rPr kumimoji="1" lang="tr-T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4</a:t>
                      </a:r>
                      <a:endParaRPr kumimoji="1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66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marL="67965" marR="67965" marT="33983" marB="3398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7845">
                <a:tc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5000"/>
                        <a:buFont typeface="Monotype Sorts" charset="0"/>
                        <a:buNone/>
                        <a:tabLst/>
                      </a:pPr>
                      <a:r>
                        <a:rPr kumimoji="1" lang="tr-T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14</a:t>
                      </a:r>
                      <a:endParaRPr kumimoji="1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66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marL="67965" marR="67965" marT="33983" marB="3398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7845">
                <a:tc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5000"/>
                        <a:buFont typeface="Monotype Sorts" charset="0"/>
                        <a:buNone/>
                        <a:tabLst/>
                      </a:pPr>
                      <a:endParaRPr kumimoji="1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66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marL="67965" marR="67965" marT="33983" marB="3398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8961">
                <a:tc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5000"/>
                        <a:buFont typeface="Monotype Sorts" charset="0"/>
                        <a:buNone/>
                        <a:tabLst/>
                      </a:pPr>
                      <a:endParaRPr kumimoji="1" 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66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marL="67965" marR="67965" marT="33983" marB="3398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5796">
                <a:tc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65000"/>
                        <a:buFont typeface="Monotype Sorts" charset="0"/>
                        <a:buNone/>
                        <a:tabLst/>
                      </a:pPr>
                      <a:r>
                        <a:rPr kumimoji="1" lang="tr-T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Gabriola" panose="04040605051002020D02" pitchFamily="82" charset="0"/>
                          <a:ea typeface="ＭＳ Ｐゴシック" charset="0"/>
                        </a:rPr>
                        <a:t>8</a:t>
                      </a:r>
                      <a:endParaRPr kumimoji="1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66"/>
                        </a:solidFill>
                        <a:effectLst/>
                        <a:latin typeface="Gabriola" panose="04040605051002020D02" pitchFamily="82" charset="0"/>
                        <a:ea typeface="ＭＳ Ｐゴシック" charset="0"/>
                      </a:endParaRPr>
                    </a:p>
                  </a:txBody>
                  <a:tcPr marL="67965" marR="67965" marT="33983" marB="3398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50555" name="Rectangle 27"/>
          <p:cNvSpPr>
            <a:spLocks noChangeArrowheads="1"/>
          </p:cNvSpPr>
          <p:nvPr/>
        </p:nvSpPr>
        <p:spPr bwMode="auto">
          <a:xfrm>
            <a:off x="3382120" y="1166224"/>
            <a:ext cx="457646" cy="45653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56" name="Rectangle 28"/>
          <p:cNvSpPr>
            <a:spLocks noChangeArrowheads="1"/>
          </p:cNvSpPr>
          <p:nvPr/>
        </p:nvSpPr>
        <p:spPr bwMode="auto">
          <a:xfrm>
            <a:off x="4195838" y="1695308"/>
            <a:ext cx="457646" cy="45653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57" name="Rectangle 29"/>
          <p:cNvSpPr>
            <a:spLocks noChangeArrowheads="1"/>
          </p:cNvSpPr>
          <p:nvPr/>
        </p:nvSpPr>
        <p:spPr bwMode="auto">
          <a:xfrm>
            <a:off x="3633269" y="2151838"/>
            <a:ext cx="523500" cy="39960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58" name="Rectangle 30"/>
          <p:cNvSpPr>
            <a:spLocks noChangeArrowheads="1"/>
          </p:cNvSpPr>
          <p:nvPr/>
        </p:nvSpPr>
        <p:spPr bwMode="auto">
          <a:xfrm>
            <a:off x="4239370" y="2809286"/>
            <a:ext cx="457646" cy="45653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60" name="Rectangle 32"/>
          <p:cNvSpPr>
            <a:spLocks noChangeArrowheads="1"/>
          </p:cNvSpPr>
          <p:nvPr/>
        </p:nvSpPr>
        <p:spPr bwMode="auto">
          <a:xfrm>
            <a:off x="4282902" y="4137577"/>
            <a:ext cx="457646" cy="45653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61" name="Rectangle 33"/>
          <p:cNvSpPr>
            <a:spLocks noChangeArrowheads="1"/>
          </p:cNvSpPr>
          <p:nvPr/>
        </p:nvSpPr>
        <p:spPr bwMode="auto">
          <a:xfrm>
            <a:off x="3497090" y="4366400"/>
            <a:ext cx="457646" cy="456531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62" name="Line 34"/>
          <p:cNvSpPr>
            <a:spLocks noChangeShapeType="1"/>
          </p:cNvSpPr>
          <p:nvPr/>
        </p:nvSpPr>
        <p:spPr bwMode="auto">
          <a:xfrm flipV="1">
            <a:off x="3047256" y="1340352"/>
            <a:ext cx="299145" cy="5804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67965" tIns="33983" rIns="67965" bIns="33983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63" name="Line 35"/>
          <p:cNvSpPr>
            <a:spLocks noChangeShapeType="1"/>
          </p:cNvSpPr>
          <p:nvPr/>
        </p:nvSpPr>
        <p:spPr bwMode="auto">
          <a:xfrm>
            <a:off x="3039443" y="1694191"/>
            <a:ext cx="1143000" cy="24333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67965" tIns="33983" rIns="67965" bIns="33983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64" name="Line 36"/>
          <p:cNvSpPr>
            <a:spLocks noChangeShapeType="1"/>
          </p:cNvSpPr>
          <p:nvPr/>
        </p:nvSpPr>
        <p:spPr bwMode="auto">
          <a:xfrm>
            <a:off x="3053954" y="1895109"/>
            <a:ext cx="556989" cy="5000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67965" tIns="33983" rIns="67965" bIns="33983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65" name="Line 37"/>
          <p:cNvSpPr>
            <a:spLocks noChangeShapeType="1"/>
          </p:cNvSpPr>
          <p:nvPr/>
        </p:nvSpPr>
        <p:spPr bwMode="auto">
          <a:xfrm>
            <a:off x="3024932" y="3009087"/>
            <a:ext cx="678656" cy="135284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67965" tIns="33983" rIns="67965" bIns="33983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66" name="Line 38"/>
          <p:cNvSpPr>
            <a:spLocks noChangeShapeType="1"/>
          </p:cNvSpPr>
          <p:nvPr/>
        </p:nvSpPr>
        <p:spPr bwMode="auto">
          <a:xfrm>
            <a:off x="3065116" y="2193138"/>
            <a:ext cx="1164208" cy="8472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67965" tIns="33983" rIns="67965" bIns="33983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67" name="Line 39"/>
          <p:cNvSpPr>
            <a:spLocks noChangeShapeType="1"/>
          </p:cNvSpPr>
          <p:nvPr/>
        </p:nvSpPr>
        <p:spPr bwMode="auto">
          <a:xfrm>
            <a:off x="3043908" y="2402985"/>
            <a:ext cx="1484215" cy="174575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67965" tIns="33983" rIns="67965" bIns="33983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72" name="Rectangle 44"/>
          <p:cNvSpPr>
            <a:spLocks noChangeArrowheads="1"/>
          </p:cNvSpPr>
          <p:nvPr/>
        </p:nvSpPr>
        <p:spPr bwMode="auto">
          <a:xfrm>
            <a:off x="1360449" y="1214220"/>
            <a:ext cx="1095215" cy="28128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r>
              <a:rPr kumimoji="1" lang="tr-TR" sz="2000" b="1" kern="1200" dirty="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rPr>
              <a:t>Perm # (mod 9)</a:t>
            </a:r>
            <a:endParaRPr kumimoji="1" lang="en-US" sz="2000" b="1" kern="1200" dirty="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0573" name="Rectangle 45"/>
          <p:cNvSpPr>
            <a:spLocks noChangeArrowheads="1"/>
          </p:cNvSpPr>
          <p:nvPr/>
        </p:nvSpPr>
        <p:spPr bwMode="auto">
          <a:xfrm>
            <a:off x="4156769" y="1080275"/>
            <a:ext cx="1526977" cy="28128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r>
              <a:rPr kumimoji="1" lang="tr-TR" sz="2000" b="1" kern="1200" dirty="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rPr>
              <a:t>Student Records</a:t>
            </a:r>
            <a:endParaRPr kumimoji="1" lang="en-US" sz="2000" b="1" kern="1200" dirty="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12278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50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13210" y="140703"/>
            <a:ext cx="6035463" cy="461545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Hashing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5715000" y="1028700"/>
            <a:ext cx="914400" cy="3429000"/>
          </a:xfrm>
          <a:prstGeom prst="rect">
            <a:avLst/>
          </a:prstGeom>
          <a:solidFill>
            <a:srgbClr val="FFC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89" name="Line 5"/>
          <p:cNvSpPr>
            <a:spLocks noChangeShapeType="1"/>
          </p:cNvSpPr>
          <p:nvPr/>
        </p:nvSpPr>
        <p:spPr bwMode="auto">
          <a:xfrm>
            <a:off x="5715000" y="1371600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90" name="Line 6"/>
          <p:cNvSpPr>
            <a:spLocks noChangeShapeType="1"/>
          </p:cNvSpPr>
          <p:nvPr/>
        </p:nvSpPr>
        <p:spPr bwMode="auto">
          <a:xfrm>
            <a:off x="5715000" y="1714500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91" name="Line 7"/>
          <p:cNvSpPr>
            <a:spLocks noChangeShapeType="1"/>
          </p:cNvSpPr>
          <p:nvPr/>
        </p:nvSpPr>
        <p:spPr bwMode="auto">
          <a:xfrm>
            <a:off x="5715000" y="2057400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92" name="Line 8"/>
          <p:cNvSpPr>
            <a:spLocks noChangeShapeType="1"/>
          </p:cNvSpPr>
          <p:nvPr/>
        </p:nvSpPr>
        <p:spPr bwMode="auto">
          <a:xfrm>
            <a:off x="5715000" y="2400300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93" name="Line 9"/>
          <p:cNvSpPr>
            <a:spLocks noChangeShapeType="1"/>
          </p:cNvSpPr>
          <p:nvPr/>
        </p:nvSpPr>
        <p:spPr bwMode="auto">
          <a:xfrm>
            <a:off x="5715000" y="2743200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94" name="Line 10"/>
          <p:cNvSpPr>
            <a:spLocks noChangeShapeType="1"/>
          </p:cNvSpPr>
          <p:nvPr/>
        </p:nvSpPr>
        <p:spPr bwMode="auto">
          <a:xfrm>
            <a:off x="5715000" y="3086100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95" name="Line 11"/>
          <p:cNvSpPr>
            <a:spLocks noChangeShapeType="1"/>
          </p:cNvSpPr>
          <p:nvPr/>
        </p:nvSpPr>
        <p:spPr bwMode="auto">
          <a:xfrm>
            <a:off x="5715000" y="3429000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96" name="Line 12"/>
          <p:cNvSpPr>
            <a:spLocks noChangeShapeType="1"/>
          </p:cNvSpPr>
          <p:nvPr/>
        </p:nvSpPr>
        <p:spPr bwMode="auto">
          <a:xfrm>
            <a:off x="5715000" y="3771900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97" name="Line 13"/>
          <p:cNvSpPr>
            <a:spLocks noChangeShapeType="1"/>
          </p:cNvSpPr>
          <p:nvPr/>
        </p:nvSpPr>
        <p:spPr bwMode="auto">
          <a:xfrm>
            <a:off x="5715000" y="4114800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1998" name="Text Box 14"/>
          <p:cNvSpPr txBox="1">
            <a:spLocks noChangeArrowheads="1"/>
          </p:cNvSpPr>
          <p:nvPr/>
        </p:nvSpPr>
        <p:spPr bwMode="auto">
          <a:xfrm>
            <a:off x="6629400" y="1085850"/>
            <a:ext cx="27443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kern="1200">
                <a:latin typeface="Gabriola" panose="04040605051002020D02" pitchFamily="82" charset="0"/>
                <a:ea typeface="+mn-ea"/>
                <a:cs typeface="+mn-cs"/>
              </a:rPr>
              <a:t>0</a:t>
            </a:r>
          </a:p>
        </p:txBody>
      </p:sp>
      <p:sp>
        <p:nvSpPr>
          <p:cNvPr id="41999" name="Text Box 15"/>
          <p:cNvSpPr txBox="1">
            <a:spLocks noChangeArrowheads="1"/>
          </p:cNvSpPr>
          <p:nvPr/>
        </p:nvSpPr>
        <p:spPr bwMode="auto">
          <a:xfrm>
            <a:off x="6629400" y="4114800"/>
            <a:ext cx="4892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i="1" kern="1200">
                <a:latin typeface="Gabriola" panose="04040605051002020D02" pitchFamily="82" charset="0"/>
                <a:ea typeface="+mn-ea"/>
                <a:cs typeface="+mn-cs"/>
              </a:rPr>
              <a:t>m</a:t>
            </a:r>
            <a:r>
              <a:rPr lang="en-US" altLang="en-US" sz="1800" b="1" kern="1200">
                <a:latin typeface="Gabriola" panose="04040605051002020D02" pitchFamily="82" charset="0"/>
                <a:ea typeface="+mn-ea"/>
                <a:cs typeface="+mn-cs"/>
              </a:rPr>
              <a:t>–1</a:t>
            </a:r>
            <a:endParaRPr lang="en-US" altLang="en-US" sz="1800" b="1" i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00" name="Text Box 16"/>
          <p:cNvSpPr txBox="1">
            <a:spLocks noChangeArrowheads="1"/>
          </p:cNvSpPr>
          <p:nvPr/>
        </p:nvSpPr>
        <p:spPr bwMode="auto">
          <a:xfrm>
            <a:off x="6686550" y="1688069"/>
            <a:ext cx="51488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800" b="1" kern="1200" baseline="-25000" dirty="0">
                <a:latin typeface="Gabriola" panose="04040605051002020D02" pitchFamily="82" charset="0"/>
                <a:ea typeface="+mn-ea"/>
                <a:cs typeface="+mn-cs"/>
              </a:rPr>
              <a:t>1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)</a:t>
            </a:r>
            <a:endParaRPr lang="en-US" altLang="en-US" sz="1800" b="1" i="1" kern="1200" dirty="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01" name="Text Box 17"/>
          <p:cNvSpPr txBox="1">
            <a:spLocks noChangeArrowheads="1"/>
          </p:cNvSpPr>
          <p:nvPr/>
        </p:nvSpPr>
        <p:spPr bwMode="auto">
          <a:xfrm>
            <a:off x="6686550" y="2044184"/>
            <a:ext cx="53893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800" b="1" kern="1200" baseline="-25000" dirty="0">
                <a:latin typeface="Gabriola" panose="04040605051002020D02" pitchFamily="82" charset="0"/>
                <a:ea typeface="+mn-ea"/>
                <a:cs typeface="+mn-cs"/>
              </a:rPr>
              <a:t>4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)</a:t>
            </a:r>
            <a:endParaRPr lang="en-US" altLang="en-US" sz="1800" b="1" i="1" kern="1200" dirty="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02" name="Text Box 18"/>
          <p:cNvSpPr txBox="1">
            <a:spLocks noChangeArrowheads="1"/>
          </p:cNvSpPr>
          <p:nvPr/>
        </p:nvSpPr>
        <p:spPr bwMode="auto">
          <a:xfrm>
            <a:off x="6686550" y="2691832"/>
            <a:ext cx="96212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800" b="1" kern="1200" baseline="-25000" dirty="0">
                <a:latin typeface="Gabriola" panose="04040605051002020D02" pitchFamily="82" charset="0"/>
                <a:ea typeface="+mn-ea"/>
                <a:cs typeface="+mn-cs"/>
              </a:rPr>
              <a:t>2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)=</a:t>
            </a: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800" b="1" kern="1200" baseline="-25000" dirty="0">
                <a:latin typeface="Gabriola" panose="04040605051002020D02" pitchFamily="82" charset="0"/>
                <a:ea typeface="+mn-ea"/>
                <a:cs typeface="+mn-cs"/>
              </a:rPr>
              <a:t>5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)</a:t>
            </a:r>
          </a:p>
        </p:txBody>
      </p:sp>
      <p:sp>
        <p:nvSpPr>
          <p:cNvPr id="42003" name="Text Box 19"/>
          <p:cNvSpPr txBox="1">
            <a:spLocks noChangeArrowheads="1"/>
          </p:cNvSpPr>
          <p:nvPr/>
        </p:nvSpPr>
        <p:spPr bwMode="auto">
          <a:xfrm>
            <a:off x="6679336" y="3400082"/>
            <a:ext cx="52931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800" b="1" i="1" kern="1200" dirty="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800" b="1" kern="1200" baseline="-25000" dirty="0">
                <a:latin typeface="Gabriola" panose="04040605051002020D02" pitchFamily="82" charset="0"/>
                <a:ea typeface="+mn-ea"/>
                <a:cs typeface="+mn-cs"/>
              </a:rPr>
              <a:t>3</a:t>
            </a: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)</a:t>
            </a:r>
            <a:endParaRPr lang="en-US" altLang="en-US" sz="1800" b="1" i="1" kern="1200" dirty="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04" name="Rectangle 20"/>
          <p:cNvSpPr>
            <a:spLocks noChangeArrowheads="1"/>
          </p:cNvSpPr>
          <p:nvPr/>
        </p:nvSpPr>
        <p:spPr bwMode="auto">
          <a:xfrm>
            <a:off x="5715000" y="1714500"/>
            <a:ext cx="9144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05" name="Rectangle 21"/>
          <p:cNvSpPr>
            <a:spLocks noChangeArrowheads="1"/>
          </p:cNvSpPr>
          <p:nvPr/>
        </p:nvSpPr>
        <p:spPr bwMode="auto">
          <a:xfrm>
            <a:off x="5715000" y="2057400"/>
            <a:ext cx="9144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06" name="Rectangle 22"/>
          <p:cNvSpPr>
            <a:spLocks noChangeArrowheads="1"/>
          </p:cNvSpPr>
          <p:nvPr/>
        </p:nvSpPr>
        <p:spPr bwMode="auto">
          <a:xfrm>
            <a:off x="5715000" y="2743200"/>
            <a:ext cx="9144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07" name="Rectangle 23"/>
          <p:cNvSpPr>
            <a:spLocks noChangeArrowheads="1"/>
          </p:cNvSpPr>
          <p:nvPr/>
        </p:nvSpPr>
        <p:spPr bwMode="auto">
          <a:xfrm>
            <a:off x="5715000" y="3429000"/>
            <a:ext cx="9144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08" name="Oval 24"/>
          <p:cNvSpPr>
            <a:spLocks noChangeArrowheads="1"/>
          </p:cNvSpPr>
          <p:nvPr/>
        </p:nvSpPr>
        <p:spPr bwMode="auto">
          <a:xfrm>
            <a:off x="1885950" y="971550"/>
            <a:ext cx="2800350" cy="2800350"/>
          </a:xfrm>
          <a:prstGeom prst="ellipse">
            <a:avLst/>
          </a:prstGeom>
          <a:solidFill>
            <a:srgbClr val="DDDDDD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b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09" name="Oval 25"/>
          <p:cNvSpPr>
            <a:spLocks noChangeArrowheads="1"/>
          </p:cNvSpPr>
          <p:nvPr/>
        </p:nvSpPr>
        <p:spPr bwMode="auto">
          <a:xfrm>
            <a:off x="2228850" y="2171700"/>
            <a:ext cx="2000250" cy="1371600"/>
          </a:xfrm>
          <a:prstGeom prst="ellipse">
            <a:avLst/>
          </a:prstGeom>
          <a:solidFill>
            <a:srgbClr val="CCECFF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b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11" name="Text Box 27"/>
          <p:cNvSpPr txBox="1">
            <a:spLocks noChangeArrowheads="1"/>
          </p:cNvSpPr>
          <p:nvPr/>
        </p:nvSpPr>
        <p:spPr bwMode="auto">
          <a:xfrm>
            <a:off x="2544812" y="1371600"/>
            <a:ext cx="1393331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 i="1" kern="1200" dirty="0">
                <a:latin typeface="Gabriola" panose="04040605051002020D02" pitchFamily="82" charset="0"/>
                <a:ea typeface="+mn-ea"/>
                <a:cs typeface="+mn-cs"/>
              </a:rPr>
              <a:t>U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b="1" kern="1200" dirty="0">
                <a:latin typeface="Gabriola" panose="04040605051002020D02" pitchFamily="82" charset="0"/>
                <a:ea typeface="+mn-ea"/>
                <a:cs typeface="+mn-cs"/>
              </a:rPr>
              <a:t>(universe of keys)</a:t>
            </a:r>
          </a:p>
        </p:txBody>
      </p:sp>
      <p:sp>
        <p:nvSpPr>
          <p:cNvPr id="42013" name="Text Box 29"/>
          <p:cNvSpPr txBox="1">
            <a:spLocks noChangeArrowheads="1"/>
          </p:cNvSpPr>
          <p:nvPr/>
        </p:nvSpPr>
        <p:spPr bwMode="auto">
          <a:xfrm>
            <a:off x="2226539" y="2457450"/>
            <a:ext cx="609461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(actual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keys)</a:t>
            </a:r>
          </a:p>
        </p:txBody>
      </p:sp>
      <p:sp>
        <p:nvSpPr>
          <p:cNvPr id="42017" name="Oval 33"/>
          <p:cNvSpPr>
            <a:spLocks noChangeArrowheads="1"/>
          </p:cNvSpPr>
          <p:nvPr/>
        </p:nvSpPr>
        <p:spPr bwMode="auto">
          <a:xfrm>
            <a:off x="3028950" y="245745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18" name="Oval 34"/>
          <p:cNvSpPr>
            <a:spLocks noChangeArrowheads="1"/>
          </p:cNvSpPr>
          <p:nvPr/>
        </p:nvSpPr>
        <p:spPr bwMode="auto">
          <a:xfrm>
            <a:off x="3600450" y="257175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19" name="Oval 35"/>
          <p:cNvSpPr>
            <a:spLocks noChangeArrowheads="1"/>
          </p:cNvSpPr>
          <p:nvPr/>
        </p:nvSpPr>
        <p:spPr bwMode="auto">
          <a:xfrm>
            <a:off x="3143250" y="274320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20" name="Oval 36"/>
          <p:cNvSpPr>
            <a:spLocks noChangeArrowheads="1"/>
          </p:cNvSpPr>
          <p:nvPr/>
        </p:nvSpPr>
        <p:spPr bwMode="auto">
          <a:xfrm>
            <a:off x="3600450" y="291465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21" name="Oval 37"/>
          <p:cNvSpPr>
            <a:spLocks noChangeArrowheads="1"/>
          </p:cNvSpPr>
          <p:nvPr/>
        </p:nvSpPr>
        <p:spPr bwMode="auto">
          <a:xfrm>
            <a:off x="3143250" y="308610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22" name="Text Box 38"/>
          <p:cNvSpPr txBox="1">
            <a:spLocks noChangeArrowheads="1"/>
          </p:cNvSpPr>
          <p:nvPr/>
        </p:nvSpPr>
        <p:spPr bwMode="auto">
          <a:xfrm>
            <a:off x="2857500" y="2400301"/>
            <a:ext cx="29367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1</a:t>
            </a:r>
          </a:p>
        </p:txBody>
      </p:sp>
      <p:sp>
        <p:nvSpPr>
          <p:cNvPr id="42024" name="Text Box 40"/>
          <p:cNvSpPr txBox="1">
            <a:spLocks noChangeArrowheads="1"/>
          </p:cNvSpPr>
          <p:nvPr/>
        </p:nvSpPr>
        <p:spPr bwMode="auto">
          <a:xfrm>
            <a:off x="2914650" y="2686051"/>
            <a:ext cx="30649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2</a:t>
            </a:r>
          </a:p>
        </p:txBody>
      </p:sp>
      <p:sp>
        <p:nvSpPr>
          <p:cNvPr id="42025" name="Text Box 41"/>
          <p:cNvSpPr txBox="1">
            <a:spLocks noChangeArrowheads="1"/>
          </p:cNvSpPr>
          <p:nvPr/>
        </p:nvSpPr>
        <p:spPr bwMode="auto">
          <a:xfrm>
            <a:off x="3086100" y="3086101"/>
            <a:ext cx="30809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3</a:t>
            </a:r>
          </a:p>
        </p:txBody>
      </p:sp>
      <p:sp>
        <p:nvSpPr>
          <p:cNvPr id="42026" name="Text Box 42"/>
          <p:cNvSpPr txBox="1">
            <a:spLocks noChangeArrowheads="1"/>
          </p:cNvSpPr>
          <p:nvPr/>
        </p:nvSpPr>
        <p:spPr bwMode="auto">
          <a:xfrm>
            <a:off x="3543300" y="2914651"/>
            <a:ext cx="30970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5</a:t>
            </a:r>
          </a:p>
        </p:txBody>
      </p:sp>
      <p:sp>
        <p:nvSpPr>
          <p:cNvPr id="42027" name="Text Box 43"/>
          <p:cNvSpPr txBox="1">
            <a:spLocks noChangeArrowheads="1"/>
          </p:cNvSpPr>
          <p:nvPr/>
        </p:nvSpPr>
        <p:spPr bwMode="auto">
          <a:xfrm>
            <a:off x="3371850" y="2457451"/>
            <a:ext cx="31611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4</a:t>
            </a:r>
          </a:p>
        </p:txBody>
      </p:sp>
      <p:sp>
        <p:nvSpPr>
          <p:cNvPr id="42028" name="Line 44"/>
          <p:cNvSpPr>
            <a:spLocks noChangeShapeType="1"/>
          </p:cNvSpPr>
          <p:nvPr/>
        </p:nvSpPr>
        <p:spPr bwMode="auto">
          <a:xfrm flipV="1">
            <a:off x="3086100" y="1885950"/>
            <a:ext cx="2628900" cy="5715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29" name="Line 45"/>
          <p:cNvSpPr>
            <a:spLocks noChangeShapeType="1"/>
          </p:cNvSpPr>
          <p:nvPr/>
        </p:nvSpPr>
        <p:spPr bwMode="auto">
          <a:xfrm flipV="1">
            <a:off x="3657600" y="2228850"/>
            <a:ext cx="205740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34" name="Line 50"/>
          <p:cNvSpPr>
            <a:spLocks noChangeShapeType="1"/>
          </p:cNvSpPr>
          <p:nvPr/>
        </p:nvSpPr>
        <p:spPr bwMode="auto">
          <a:xfrm>
            <a:off x="3200400" y="3143250"/>
            <a:ext cx="251460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35" name="Line 51"/>
          <p:cNvSpPr>
            <a:spLocks noChangeShapeType="1"/>
          </p:cNvSpPr>
          <p:nvPr/>
        </p:nvSpPr>
        <p:spPr bwMode="auto">
          <a:xfrm>
            <a:off x="3143250" y="2800350"/>
            <a:ext cx="2571750" cy="57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36" name="Line 52"/>
          <p:cNvSpPr>
            <a:spLocks noChangeShapeType="1"/>
          </p:cNvSpPr>
          <p:nvPr/>
        </p:nvSpPr>
        <p:spPr bwMode="auto">
          <a:xfrm>
            <a:off x="3600450" y="2914650"/>
            <a:ext cx="2114550" cy="57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4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2037" name="Text Box 53"/>
          <p:cNvSpPr txBox="1">
            <a:spLocks noChangeArrowheads="1"/>
          </p:cNvSpPr>
          <p:nvPr/>
        </p:nvSpPr>
        <p:spPr bwMode="auto">
          <a:xfrm>
            <a:off x="4571206" y="2626728"/>
            <a:ext cx="103822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b="1" kern="1200" dirty="0">
                <a:solidFill>
                  <a:srgbClr val="CC3300"/>
                </a:solidFill>
                <a:latin typeface="Gabriola" panose="04040605051002020D02" pitchFamily="82" charset="0"/>
                <a:ea typeface="+mn-ea"/>
                <a:cs typeface="+mn-cs"/>
              </a:rPr>
              <a:t>collision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425932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905001" y="89210"/>
            <a:ext cx="4993888" cy="482290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Hashing: The Basic Setup</a:t>
            </a:r>
          </a:p>
        </p:txBody>
      </p:sp>
      <p:sp>
        <p:nvSpPr>
          <p:cNvPr id="15155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52501" y="717570"/>
            <a:ext cx="7931304" cy="3066411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  <a:defRPr/>
            </a:pPr>
            <a:r>
              <a:rPr lang="en-US" sz="2800" b="1" dirty="0" smtClean="0">
                <a:solidFill>
                  <a:srgbClr val="FF0000"/>
                </a:solidFill>
                <a:latin typeface="Gabriola" panose="04040605051002020D02" pitchFamily="82" charset="0"/>
                <a:cs typeface="Century Gothic"/>
              </a:rPr>
              <a:t>Choose a pseudo-random hash function h</a:t>
            </a:r>
            <a:endParaRPr lang="en-US" sz="2800" b="1" dirty="0">
              <a:solidFill>
                <a:srgbClr val="002A54"/>
              </a:solidFill>
              <a:latin typeface="Gabriola" panose="04040605051002020D02" pitchFamily="82" charset="0"/>
              <a:cs typeface="Century Gothic"/>
            </a:endParaRP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2800" b="1" dirty="0" smtClean="0">
                <a:solidFill>
                  <a:srgbClr val="002A54"/>
                </a:solidFill>
                <a:latin typeface="Gabriola" panose="04040605051002020D02" pitchFamily="82" charset="0"/>
                <a:cs typeface="Century Gothic"/>
              </a:rPr>
              <a:t> </a:t>
            </a:r>
            <a:r>
              <a:rPr lang="en-US" b="1" dirty="0">
                <a:solidFill>
                  <a:srgbClr val="002A54"/>
                </a:solidFill>
                <a:latin typeface="Gabriola" panose="04040605051002020D02" pitchFamily="82" charset="0"/>
                <a:cs typeface="Century Gothic"/>
              </a:rPr>
              <a:t>this automatically determines the hash table size.</a:t>
            </a:r>
          </a:p>
          <a:p>
            <a:pPr>
              <a:buFont typeface="Courier New" panose="02070309020205020404" pitchFamily="49" charset="0"/>
              <a:buChar char="o"/>
              <a:defRPr/>
            </a:pPr>
            <a:r>
              <a:rPr lang="en-US" sz="2800" b="1" dirty="0" smtClean="0">
                <a:solidFill>
                  <a:srgbClr val="002A54"/>
                </a:solidFill>
                <a:latin typeface="Gabriola" panose="04040605051002020D02" pitchFamily="82" charset="0"/>
                <a:cs typeface="Century Gothic"/>
              </a:rPr>
              <a:t>An item with key k is put at </a:t>
            </a:r>
            <a:r>
              <a:rPr lang="en-US" sz="2800" b="1" dirty="0" smtClean="0">
                <a:solidFill>
                  <a:srgbClr val="FF0000"/>
                </a:solidFill>
                <a:latin typeface="Gabriola" panose="04040605051002020D02" pitchFamily="82" charset="0"/>
                <a:cs typeface="Century Gothic"/>
              </a:rPr>
              <a:t>location h(k)</a:t>
            </a:r>
            <a:r>
              <a:rPr lang="en-US" sz="2800" b="1" dirty="0" smtClean="0">
                <a:solidFill>
                  <a:srgbClr val="002A54"/>
                </a:solidFill>
                <a:latin typeface="Gabriola" panose="04040605051002020D02" pitchFamily="82" charset="0"/>
                <a:cs typeface="Century Gothic"/>
              </a:rPr>
              <a:t>.</a:t>
            </a:r>
          </a:p>
          <a:p>
            <a:pPr>
              <a:buFont typeface="Courier New" panose="02070309020205020404" pitchFamily="49" charset="0"/>
              <a:buChar char="o"/>
              <a:defRPr/>
            </a:pPr>
            <a:r>
              <a:rPr lang="en-US" sz="2800" b="1" dirty="0" smtClean="0">
                <a:solidFill>
                  <a:srgbClr val="002A54"/>
                </a:solidFill>
                <a:latin typeface="Gabriola" panose="04040605051002020D02" pitchFamily="82" charset="0"/>
                <a:cs typeface="Century Gothic"/>
              </a:rPr>
              <a:t>To find an item with key k, check location h(k).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0396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7"/>
          <p:cNvSpPr txBox="1">
            <a:spLocks noGrp="1"/>
          </p:cNvSpPr>
          <p:nvPr>
            <p:ph type="subTitle" idx="4294967295"/>
          </p:nvPr>
        </p:nvSpPr>
        <p:spPr>
          <a:xfrm>
            <a:off x="3282043" y="2429183"/>
            <a:ext cx="6593700" cy="17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Gabriola" panose="04040605051002020D02" pitchFamily="82" charset="0"/>
              </a:rPr>
              <a:t>Dr. Ab Rouf Khan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Gabriola" panose="04040605051002020D02" pitchFamily="82" charset="0"/>
              </a:rPr>
              <a:t>Assistant Professor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Gabriola" panose="04040605051002020D02" pitchFamily="82" charset="0"/>
              </a:rPr>
              <a:t>VIT Bhopal University</a:t>
            </a:r>
            <a:endParaRPr sz="3200" b="1" dirty="0">
              <a:solidFill>
                <a:schemeClr val="accent1">
                  <a:lumMod val="60000"/>
                  <a:lumOff val="4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06" name="Google Shape;406;p1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38149" y="1278138"/>
            <a:ext cx="45992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Gabriola" panose="04040605051002020D02" pitchFamily="82" charset="0"/>
              </a:rPr>
              <a:t>Instructor</a:t>
            </a:r>
            <a:endParaRPr lang="en-IN" sz="8000" b="1" dirty="0">
              <a:solidFill>
                <a:schemeClr val="accent2">
                  <a:lumMod val="60000"/>
                  <a:lumOff val="40000"/>
                </a:schemeClr>
              </a:solidFill>
              <a:latin typeface="Gabriola" panose="04040605051002020D02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3"/>
          <p:cNvSpPr txBox="1">
            <a:spLocks noGrp="1"/>
          </p:cNvSpPr>
          <p:nvPr>
            <p:ph type="title"/>
          </p:nvPr>
        </p:nvSpPr>
        <p:spPr>
          <a:xfrm>
            <a:off x="-157842" y="749975"/>
            <a:ext cx="2607128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So, what really </a:t>
            </a:r>
            <a:r>
              <a:rPr lang="en" sz="3600" b="1" u="sng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hashing</a:t>
            </a:r>
            <a:r>
              <a:rPr lang="en" sz="36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 is?</a:t>
            </a:r>
            <a:endParaRPr sz="3600" b="1" dirty="0">
              <a:solidFill>
                <a:schemeClr val="accent3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59" name="Google Shape;459;p23"/>
          <p:cNvSpPr txBox="1">
            <a:spLocks noGrp="1"/>
          </p:cNvSpPr>
          <p:nvPr>
            <p:ph type="body" idx="1"/>
          </p:nvPr>
        </p:nvSpPr>
        <p:spPr>
          <a:xfrm>
            <a:off x="2667313" y="614863"/>
            <a:ext cx="5725021" cy="38827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A range of key values can be transformed into a range of array index values.</a:t>
            </a:r>
          </a:p>
          <a:p>
            <a:r>
              <a:rPr lang="en-US" sz="2800" b="1" u="sng" dirty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A </a:t>
            </a:r>
            <a:r>
              <a:rPr lang="en-US" sz="2800" b="1" u="sng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Searching Technique</a:t>
            </a:r>
          </a:p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Aims at searching a give element in the O(1) time.</a:t>
            </a:r>
          </a:p>
          <a:p>
            <a:r>
              <a:rPr lang="en-US" sz="28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Goal of hashing – O(1) search time in worst case!</a:t>
            </a:r>
            <a:endParaRPr lang="en-US" sz="28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62" name="Google Shape;462;p2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11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694985" y="102176"/>
            <a:ext cx="5263376" cy="502317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Choice of Hash Function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077023" y="866117"/>
            <a:ext cx="7345866" cy="3563668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Requirements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easy to compute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minimal number of collisions</a:t>
            </a:r>
          </a:p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If a hashing function groups key values together, this is called </a:t>
            </a:r>
            <a:r>
              <a:rPr lang="en-GB" altLang="zh-TW" sz="2800" b="1" dirty="0">
                <a:solidFill>
                  <a:srgbClr val="3333CC"/>
                </a:solidFill>
                <a:latin typeface="Gabriola" panose="04040605051002020D02" pitchFamily="82" charset="0"/>
              </a:rPr>
              <a:t>clustering</a:t>
            </a:r>
            <a:r>
              <a:rPr lang="en-GB" altLang="zh-TW" sz="2800" b="1" dirty="0">
                <a:latin typeface="Gabriola" panose="04040605051002020D02" pitchFamily="82" charset="0"/>
              </a:rPr>
              <a:t> of the keys.</a:t>
            </a:r>
          </a:p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A good hashing function distributes the key values uniformly throughout the range.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40335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774826" y="93779"/>
            <a:ext cx="5845175" cy="519113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Some hash functions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091890" y="681381"/>
            <a:ext cx="7531720" cy="4462119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u="sng" dirty="0">
                <a:latin typeface="Gabriola" panose="04040605051002020D02" pitchFamily="82" charset="0"/>
              </a:rPr>
              <a:t>Middle of </a:t>
            </a:r>
            <a:r>
              <a:rPr lang="en-GB" altLang="zh-TW" sz="2800" b="1" u="sng" dirty="0" smtClean="0">
                <a:latin typeface="Gabriola" panose="04040605051002020D02" pitchFamily="82" charset="0"/>
              </a:rPr>
              <a:t>square (Mid-Square)</a:t>
            </a:r>
            <a:endParaRPr lang="en-GB" altLang="zh-TW" sz="2800" b="1" u="sng" dirty="0">
              <a:latin typeface="Gabriola" panose="04040605051002020D02" pitchFamily="82" charset="0"/>
            </a:endParaRP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H(x):= return middle digits of x^2</a:t>
            </a:r>
          </a:p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u="sng" dirty="0" smtClean="0">
                <a:latin typeface="Gabriola" panose="04040605051002020D02" pitchFamily="82" charset="0"/>
              </a:rPr>
              <a:t>Division Modulo</a:t>
            </a:r>
            <a:endParaRPr lang="en-GB" altLang="zh-TW" sz="2800" b="1" u="sng" dirty="0">
              <a:latin typeface="Gabriola" panose="04040605051002020D02" pitchFamily="82" charset="0"/>
            </a:endParaRP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H(x):= return x % k</a:t>
            </a:r>
          </a:p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u="sng" dirty="0" smtClean="0">
                <a:latin typeface="Gabriola" panose="04040605051002020D02" pitchFamily="82" charset="0"/>
              </a:rPr>
              <a:t>Multiplicative</a:t>
            </a:r>
            <a:endParaRPr lang="en-GB" altLang="zh-TW" sz="2800" b="1" dirty="0">
              <a:latin typeface="Gabriola" panose="04040605051002020D02" pitchFamily="82" charset="0"/>
            </a:endParaRP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H(x):= return the first few digits of the fractional part of x*k, where k is a fraction.</a:t>
            </a:r>
          </a:p>
          <a:p>
            <a:pPr lvl="2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1800" b="1" dirty="0">
                <a:solidFill>
                  <a:srgbClr val="B2B2B2"/>
                </a:solidFill>
                <a:latin typeface="Gabriola" panose="04040605051002020D02" pitchFamily="82" charset="0"/>
              </a:rPr>
              <a:t>advocated by D. Knuth in TAOCP vol. III</a:t>
            </a:r>
            <a:r>
              <a:rPr lang="en-GB" altLang="zh-TW" sz="1800" b="1" dirty="0">
                <a:solidFill>
                  <a:srgbClr val="808080"/>
                </a:solidFill>
                <a:latin typeface="Gabriola" panose="04040605051002020D02" pitchFamily="82" charset="0"/>
              </a:rPr>
              <a:t>.</a:t>
            </a:r>
          </a:p>
          <a:p>
            <a:pPr>
              <a:lnSpc>
                <a:spcPct val="102000"/>
              </a:lnSpc>
              <a:buNone/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endParaRPr lang="zh-TW" altLang="en-GB" sz="1800" b="1" dirty="0">
              <a:solidFill>
                <a:srgbClr val="808080"/>
              </a:solidFill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457106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752523" y="64934"/>
            <a:ext cx="5845175" cy="519113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Some hash functions II</a:t>
            </a:r>
          </a:p>
        </p:txBody>
      </p:sp>
      <p:sp>
        <p:nvSpPr>
          <p:cNvPr id="2253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085386" y="584047"/>
            <a:ext cx="7523356" cy="4559453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u="sng" dirty="0" smtClean="0">
                <a:latin typeface="Gabriola" panose="04040605051002020D02" pitchFamily="82" charset="0"/>
              </a:rPr>
              <a:t>Digit Folding</a:t>
            </a:r>
            <a:endParaRPr lang="en-GB" altLang="zh-TW" sz="2800" b="1" dirty="0">
              <a:latin typeface="Gabriola" panose="04040605051002020D02" pitchFamily="82" charset="0"/>
            </a:endParaRP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400" b="1" dirty="0">
                <a:latin typeface="Gabriola" panose="04040605051002020D02" pitchFamily="82" charset="0"/>
              </a:rPr>
              <a:t>Partition the identifier x into several parts, and add the parts together to obtain the hash address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400" b="1" dirty="0">
                <a:latin typeface="Gabriola" panose="04040605051002020D02" pitchFamily="82" charset="0"/>
              </a:rPr>
              <a:t>e.g. x=12320324111220; partition x into 123,203,241,112,20; then return the address 123+203+241+112+20=699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400" b="1" dirty="0">
                <a:latin typeface="Gabriola" panose="04040605051002020D02" pitchFamily="82" charset="0"/>
              </a:rPr>
              <a:t>Shift folding vs. folding at the boundaries</a:t>
            </a:r>
          </a:p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u="sng" dirty="0">
                <a:latin typeface="Gabriola" panose="04040605051002020D02" pitchFamily="82" charset="0"/>
              </a:rPr>
              <a:t>Digit </a:t>
            </a:r>
            <a:r>
              <a:rPr lang="en-GB" altLang="zh-TW" sz="2800" b="1" u="sng" dirty="0" smtClean="0">
                <a:latin typeface="Gabriola" panose="04040605051002020D02" pitchFamily="82" charset="0"/>
              </a:rPr>
              <a:t>analysis</a:t>
            </a:r>
            <a:endParaRPr lang="en-GB" altLang="zh-TW" sz="2800" b="1" dirty="0">
              <a:latin typeface="Gabriola" panose="04040605051002020D02" pitchFamily="82" charset="0"/>
            </a:endParaRP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400" b="1" dirty="0">
                <a:solidFill>
                  <a:schemeClr val="accent2"/>
                </a:solidFill>
                <a:latin typeface="Gabriola" panose="04040605051002020D02" pitchFamily="82" charset="0"/>
              </a:rPr>
              <a:t>If all the keys have been known in advance</a:t>
            </a:r>
            <a:r>
              <a:rPr lang="en-GB" altLang="zh-TW" sz="2400" b="1" dirty="0">
                <a:latin typeface="Gabriola" panose="04040605051002020D02" pitchFamily="82" charset="0"/>
              </a:rPr>
              <a:t>, then we could delete the digits of keys having the most skewed distributions, and use the rest digits as hash address</a:t>
            </a:r>
            <a:r>
              <a:rPr lang="en-GB" altLang="zh-TW" sz="2400" b="1" dirty="0" smtClean="0">
                <a:latin typeface="Gabriola" panose="04040605051002020D02" pitchFamily="82" charset="0"/>
              </a:rPr>
              <a:t>.</a:t>
            </a:r>
            <a:endParaRPr lang="en-GB" altLang="zh-TW" sz="2400" b="1" dirty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052522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633577" y="190423"/>
            <a:ext cx="5845175" cy="519113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Hashing By </a:t>
            </a:r>
            <a:r>
              <a:rPr lang="en-GB" altLang="zh-TW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Division Modulo Method (1)</a:t>
            </a:r>
            <a:endParaRPr lang="en-GB" altLang="zh-TW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181099" y="888420"/>
            <a:ext cx="7308695" cy="2212785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Domain is all integers.</a:t>
            </a:r>
          </a:p>
          <a:p>
            <a:pPr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For a hash table of size </a:t>
            </a:r>
            <a:r>
              <a:rPr lang="en-GB" altLang="zh-TW" sz="2800" b="1" i="1" dirty="0">
                <a:latin typeface="Gabriola" panose="04040605051002020D02" pitchFamily="82" charset="0"/>
              </a:rPr>
              <a:t>b</a:t>
            </a:r>
            <a:r>
              <a:rPr lang="en-GB" altLang="zh-TW" sz="2800" b="1" dirty="0">
                <a:latin typeface="Gabriola" panose="04040605051002020D02" pitchFamily="82" charset="0"/>
              </a:rPr>
              <a:t>, the number of integers that get hashed into bucket </a:t>
            </a:r>
            <a:r>
              <a:rPr lang="en-GB" altLang="zh-TW" sz="2800" b="1" i="1" dirty="0" err="1">
                <a:latin typeface="Gabriola" panose="04040605051002020D02" pitchFamily="82" charset="0"/>
              </a:rPr>
              <a:t>i</a:t>
            </a:r>
            <a:r>
              <a:rPr lang="en-GB" altLang="zh-TW" sz="2800" b="1" dirty="0">
                <a:latin typeface="Gabriola" panose="04040605051002020D02" pitchFamily="82" charset="0"/>
              </a:rPr>
              <a:t> is approximately </a:t>
            </a:r>
            <a:r>
              <a:rPr lang="en-GB" altLang="zh-TW" sz="2800" b="1" dirty="0">
                <a:solidFill>
                  <a:srgbClr val="3333CC"/>
                </a:solidFill>
                <a:latin typeface="Gabriola" panose="04040605051002020D02" pitchFamily="82" charset="0"/>
              </a:rPr>
              <a:t>2</a:t>
            </a:r>
            <a:r>
              <a:rPr lang="en-GB" altLang="zh-TW" sz="2800" b="1" baseline="30000" dirty="0">
                <a:solidFill>
                  <a:srgbClr val="3333CC"/>
                </a:solidFill>
                <a:latin typeface="Gabriola" panose="04040605051002020D02" pitchFamily="82" charset="0"/>
              </a:rPr>
              <a:t>32</a:t>
            </a:r>
            <a:r>
              <a:rPr lang="en-GB" altLang="zh-TW" sz="2800" b="1" dirty="0">
                <a:solidFill>
                  <a:srgbClr val="3333CC"/>
                </a:solidFill>
                <a:latin typeface="Gabriola" panose="04040605051002020D02" pitchFamily="82" charset="0"/>
              </a:rPr>
              <a:t>/b</a:t>
            </a:r>
            <a:r>
              <a:rPr lang="en-GB" altLang="zh-TW" sz="2800" b="1" dirty="0">
                <a:latin typeface="Gabriola" panose="04040605051002020D02" pitchFamily="82" charset="0"/>
              </a:rPr>
              <a:t>.</a:t>
            </a:r>
          </a:p>
          <a:p>
            <a:pPr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The division method results in a uniform hash function that maps approximately the same number of keys into each bucket.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747910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596405" y="130950"/>
            <a:ext cx="5845175" cy="519113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Hashing By </a:t>
            </a:r>
            <a:r>
              <a:rPr lang="en-GB" altLang="zh-TW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Division Modulo Method </a:t>
            </a: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II</a:t>
            </a:r>
          </a:p>
        </p:txBody>
      </p:sp>
      <p:sp>
        <p:nvSpPr>
          <p:cNvPr id="2457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143929" y="762039"/>
            <a:ext cx="7628363" cy="4236031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3200" b="1" dirty="0">
                <a:latin typeface="Gabriola" panose="04040605051002020D02" pitchFamily="82" charset="0"/>
              </a:rPr>
              <a:t>In practice, keys tend to be correlated.</a:t>
            </a:r>
          </a:p>
          <a:p>
            <a:pPr lvl="1"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If divisor is an even number, odd integers hash into odd home buckets and even integers into even home buckets</a:t>
            </a:r>
            <a:r>
              <a:rPr lang="en-GB" altLang="zh-TW" sz="2400" b="1" dirty="0">
                <a:latin typeface="Gabriola" panose="04040605051002020D02" pitchFamily="82" charset="0"/>
              </a:rPr>
              <a:t>.</a:t>
            </a:r>
          </a:p>
          <a:p>
            <a:pPr lvl="2"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1800" b="1" dirty="0">
                <a:latin typeface="Gabriola" panose="04040605051002020D02" pitchFamily="82" charset="0"/>
              </a:rPr>
              <a:t>20%14 = 6, 30%14 = 2, 8%14 = 8</a:t>
            </a:r>
          </a:p>
          <a:p>
            <a:pPr lvl="2"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1800" b="1" dirty="0">
                <a:latin typeface="Gabriola" panose="04040605051002020D02" pitchFamily="82" charset="0"/>
              </a:rPr>
              <a:t>15%14 = 1, 3%14 = 3, 23%14 = 9</a:t>
            </a:r>
          </a:p>
          <a:p>
            <a:pPr lvl="1"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 smtClean="0">
                <a:latin typeface="Gabriola" panose="04040605051002020D02" pitchFamily="82" charset="0"/>
              </a:rPr>
              <a:t>If divisor </a:t>
            </a:r>
            <a:r>
              <a:rPr lang="en-GB" altLang="zh-TW" sz="2800" b="1" dirty="0">
                <a:latin typeface="Gabriola" panose="04040605051002020D02" pitchFamily="82" charset="0"/>
              </a:rPr>
              <a:t>is an odd number, odd (even) integers may hash into any home.</a:t>
            </a:r>
          </a:p>
          <a:p>
            <a:pPr lvl="2"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1800" b="1" dirty="0">
                <a:latin typeface="Gabriola" panose="04040605051002020D02" pitchFamily="82" charset="0"/>
              </a:rPr>
              <a:t>20%15 = 5, 30%15 = 0, 8%15 = 8</a:t>
            </a:r>
          </a:p>
          <a:p>
            <a:pPr lvl="2"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1800" b="1" dirty="0">
                <a:latin typeface="Gabriola" panose="04040605051002020D02" pitchFamily="82" charset="0"/>
              </a:rPr>
              <a:t>15%15 = 0, 3%15 = 3, 23%15 = 8</a:t>
            </a:r>
          </a:p>
          <a:p>
            <a:pPr>
              <a:lnSpc>
                <a:spcPct val="92000"/>
              </a:lnSpc>
              <a:buNone/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endParaRPr lang="en-GB" altLang="zh-TW" sz="1800" b="1" dirty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46686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618708" y="153252"/>
            <a:ext cx="5845175" cy="519113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Hashing By </a:t>
            </a:r>
            <a:r>
              <a:rPr lang="en-GB" altLang="zh-TW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Division Modulo Method </a:t>
            </a: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III</a:t>
            </a:r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114192" y="1036637"/>
            <a:ext cx="7330997" cy="3082511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Similar biased distribution of home buckets is seen in practice, when the divisor is a multiple of prime numbers such as 3, 5, 7, …</a:t>
            </a:r>
          </a:p>
          <a:p>
            <a:pPr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The effect of each prime divisor p of b decreases as p gets larger.</a:t>
            </a:r>
          </a:p>
          <a:p>
            <a:pPr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Ideally, choose large prime number b.</a:t>
            </a:r>
          </a:p>
          <a:p>
            <a:pPr>
              <a:lnSpc>
                <a:spcPct val="9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Alternatively, choose b so that it has no prime factors smaller than 20.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248983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791630" y="148683"/>
            <a:ext cx="5493834" cy="462776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Issues with Hashing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018478" y="685800"/>
            <a:ext cx="7337502" cy="4235605"/>
          </a:xfrm>
        </p:spPr>
        <p:txBody>
          <a:bodyPr/>
          <a:lstStyle/>
          <a:p>
            <a:r>
              <a:rPr lang="en-US" altLang="en-US" sz="2800" b="1" dirty="0">
                <a:latin typeface="Gabriola" panose="04040605051002020D02" pitchFamily="82" charset="0"/>
              </a:rPr>
              <a:t>Multiple keys can hash to the same slot – </a:t>
            </a:r>
            <a:r>
              <a:rPr lang="en-US" altLang="en-US" sz="2800" b="1" dirty="0">
                <a:solidFill>
                  <a:srgbClr val="CC3300"/>
                </a:solidFill>
                <a:latin typeface="Gabriola" panose="04040605051002020D02" pitchFamily="82" charset="0"/>
              </a:rPr>
              <a:t>collisions are possible</a:t>
            </a:r>
            <a:r>
              <a:rPr lang="en-US" altLang="en-US" sz="2800" b="1" dirty="0">
                <a:latin typeface="Gabriola" panose="04040605051002020D02" pitchFamily="82" charset="0"/>
              </a:rPr>
              <a:t>.</a:t>
            </a:r>
          </a:p>
          <a:p>
            <a:pPr lvl="1"/>
            <a:r>
              <a:rPr lang="en-US" altLang="en-US" sz="2800" b="1" dirty="0">
                <a:latin typeface="Gabriola" panose="04040605051002020D02" pitchFamily="82" charset="0"/>
              </a:rPr>
              <a:t>Design hash functions such that collisions are minimized.</a:t>
            </a:r>
          </a:p>
          <a:p>
            <a:pPr lvl="1"/>
            <a:r>
              <a:rPr lang="en-US" altLang="en-US" sz="2800" b="1" dirty="0">
                <a:latin typeface="Gabriola" panose="04040605051002020D02" pitchFamily="82" charset="0"/>
              </a:rPr>
              <a:t>But avoiding collisions is impossible.</a:t>
            </a:r>
          </a:p>
          <a:p>
            <a:pPr lvl="2"/>
            <a:r>
              <a:rPr lang="en-US" altLang="en-US" sz="2800" b="1" dirty="0">
                <a:latin typeface="Gabriola" panose="04040605051002020D02" pitchFamily="82" charset="0"/>
              </a:rPr>
              <a:t>Design collision-resolution techniques.</a:t>
            </a:r>
          </a:p>
          <a:p>
            <a:r>
              <a:rPr lang="en-US" altLang="en-US" sz="2800" b="1" dirty="0">
                <a:solidFill>
                  <a:srgbClr val="CC3300"/>
                </a:solidFill>
                <a:latin typeface="Gabriola" panose="04040605051002020D02" pitchFamily="82" charset="0"/>
              </a:rPr>
              <a:t>Search will cost </a:t>
            </a:r>
            <a:r>
              <a:rPr lang="ru-RU" altLang="en-US" sz="2800" b="1" dirty="0">
                <a:solidFill>
                  <a:srgbClr val="CC3300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Ө</a:t>
            </a:r>
            <a:r>
              <a:rPr lang="en-US" altLang="en-US" sz="2800" b="1" dirty="0">
                <a:solidFill>
                  <a:srgbClr val="CC3300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(</a:t>
            </a:r>
            <a:r>
              <a:rPr lang="en-US" altLang="en-US" sz="2800" b="1" i="1" dirty="0">
                <a:solidFill>
                  <a:srgbClr val="CC3300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n</a:t>
            </a:r>
            <a:r>
              <a:rPr lang="en-US" altLang="en-US" sz="2800" b="1" dirty="0">
                <a:solidFill>
                  <a:srgbClr val="CC3300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) time in the worst case</a:t>
            </a:r>
            <a:r>
              <a:rPr lang="en-US" altLang="en-US" sz="2800" b="1" dirty="0">
                <a:latin typeface="Gabriola" panose="04040605051002020D02" pitchFamily="82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altLang="en-US" sz="2800" b="1" dirty="0">
                <a:latin typeface="Gabriola" panose="04040605051002020D02" pitchFamily="82" charset="0"/>
                <a:cs typeface="Times New Roman" panose="02020603050405020304" pitchFamily="18" charset="0"/>
              </a:rPr>
              <a:t>However, all operations can be made to have an expected complexity of </a:t>
            </a:r>
            <a:r>
              <a:rPr lang="ru-RU" altLang="en-US" sz="2800" b="1" dirty="0">
                <a:latin typeface="Gabriola" panose="04040605051002020D02" pitchFamily="82" charset="0"/>
                <a:cs typeface="Times New Roman" panose="02020603050405020304" pitchFamily="18" charset="0"/>
              </a:rPr>
              <a:t>Ө</a:t>
            </a:r>
            <a:r>
              <a:rPr lang="en-US" altLang="en-US" sz="2800" b="1" dirty="0">
                <a:latin typeface="Gabriola" panose="04040605051002020D02" pitchFamily="82" charset="0"/>
                <a:cs typeface="Times New Roman" panose="02020603050405020304" pitchFamily="18" charset="0"/>
              </a:rPr>
              <a:t>(1).</a:t>
            </a:r>
            <a:endParaRPr lang="ru-RU" altLang="en-US" sz="2800" b="1" dirty="0">
              <a:latin typeface="Gabriola" panose="04040605051002020D02" pitchFamily="82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457540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57815" y="136924"/>
            <a:ext cx="4893004" cy="548876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Methods of </a:t>
            </a:r>
            <a:r>
              <a:rPr lang="en-US" altLang="en-US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Collison Resolution</a:t>
            </a:r>
            <a:endParaRPr lang="en-US" alt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64673" y="591131"/>
            <a:ext cx="5243245" cy="4057650"/>
          </a:xfrm>
        </p:spPr>
        <p:txBody>
          <a:bodyPr/>
          <a:lstStyle/>
          <a:p>
            <a:r>
              <a:rPr lang="en-US" altLang="en-US" sz="2400" b="1" dirty="0">
                <a:solidFill>
                  <a:srgbClr val="CC3300"/>
                </a:solidFill>
                <a:latin typeface="Gabriola" panose="04040605051002020D02" pitchFamily="82" charset="0"/>
              </a:rPr>
              <a:t>Chaining:</a:t>
            </a:r>
            <a:r>
              <a:rPr lang="en-US" altLang="en-US" sz="2400" b="1" dirty="0">
                <a:latin typeface="Gabriola" panose="04040605051002020D02" pitchFamily="82" charset="0"/>
              </a:rPr>
              <a:t>  </a:t>
            </a:r>
          </a:p>
          <a:p>
            <a:pPr lvl="1"/>
            <a:r>
              <a:rPr lang="en-US" altLang="en-US" sz="2400" b="1" dirty="0">
                <a:latin typeface="Gabriola" panose="04040605051002020D02" pitchFamily="82" charset="0"/>
              </a:rPr>
              <a:t>Store all elements that hash to the same slot in a linked list.</a:t>
            </a:r>
          </a:p>
          <a:p>
            <a:pPr lvl="1"/>
            <a:r>
              <a:rPr lang="en-US" altLang="en-US" sz="2400" b="1" dirty="0">
                <a:latin typeface="Gabriola" panose="04040605051002020D02" pitchFamily="82" charset="0"/>
              </a:rPr>
              <a:t>Store a pointer to the head of the linked list in the hash table slot.</a:t>
            </a:r>
          </a:p>
          <a:p>
            <a:r>
              <a:rPr lang="en-US" altLang="en-US" sz="2400" b="1" dirty="0">
                <a:solidFill>
                  <a:srgbClr val="CC3300"/>
                </a:solidFill>
                <a:latin typeface="Gabriola" panose="04040605051002020D02" pitchFamily="82" charset="0"/>
              </a:rPr>
              <a:t>Open Addressing:</a:t>
            </a:r>
          </a:p>
          <a:p>
            <a:pPr lvl="1"/>
            <a:r>
              <a:rPr lang="en-US" altLang="en-US" sz="2400" b="1" dirty="0">
                <a:latin typeface="Gabriola" panose="04040605051002020D02" pitchFamily="82" charset="0"/>
              </a:rPr>
              <a:t>All elements stored in hash table itself.</a:t>
            </a:r>
          </a:p>
          <a:p>
            <a:pPr lvl="1"/>
            <a:r>
              <a:rPr lang="en-US" altLang="en-US" sz="2400" b="1" dirty="0">
                <a:latin typeface="Gabriola" panose="04040605051002020D02" pitchFamily="82" charset="0"/>
              </a:rPr>
              <a:t>When collisions occur, use a systematic (consistent) procedure to store elements in free slots of the table.</a:t>
            </a: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6990160" y="1771651"/>
            <a:ext cx="230981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i="1" kern="1200">
                <a:latin typeface="Times New Roman" panose="02020603050405020304" pitchFamily="18" charset="0"/>
                <a:ea typeface="+mn-ea"/>
                <a:cs typeface="+mn-cs"/>
              </a:rPr>
              <a:t>k</a:t>
            </a:r>
            <a:r>
              <a:rPr lang="en-US" altLang="en-US" sz="750" kern="1200" baseline="-25000">
                <a:latin typeface="Times New Roman" panose="02020603050405020304" pitchFamily="18" charset="0"/>
                <a:ea typeface="+mn-ea"/>
                <a:cs typeface="+mn-cs"/>
              </a:rPr>
              <a:t>2</a:t>
            </a:r>
          </a:p>
        </p:txBody>
      </p:sp>
      <p:sp>
        <p:nvSpPr>
          <p:cNvPr id="9221" name="Rectangle 5"/>
          <p:cNvSpPr>
            <a:spLocks noChangeArrowheads="1"/>
          </p:cNvSpPr>
          <p:nvPr/>
        </p:nvSpPr>
        <p:spPr bwMode="auto">
          <a:xfrm>
            <a:off x="6343650" y="1085850"/>
            <a:ext cx="253604" cy="1371600"/>
          </a:xfrm>
          <a:prstGeom prst="rect">
            <a:avLst/>
          </a:prstGeom>
          <a:solidFill>
            <a:srgbClr val="FFC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22" name="Line 6"/>
          <p:cNvSpPr>
            <a:spLocks noChangeShapeType="1"/>
          </p:cNvSpPr>
          <p:nvPr/>
        </p:nvSpPr>
        <p:spPr bwMode="auto">
          <a:xfrm>
            <a:off x="6343650" y="1222772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23" name="Line 7"/>
          <p:cNvSpPr>
            <a:spLocks noChangeShapeType="1"/>
          </p:cNvSpPr>
          <p:nvPr/>
        </p:nvSpPr>
        <p:spPr bwMode="auto">
          <a:xfrm>
            <a:off x="6343650" y="1359694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24" name="Line 8"/>
          <p:cNvSpPr>
            <a:spLocks noChangeShapeType="1"/>
          </p:cNvSpPr>
          <p:nvPr/>
        </p:nvSpPr>
        <p:spPr bwMode="auto">
          <a:xfrm>
            <a:off x="6343650" y="1497806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25" name="Line 9"/>
          <p:cNvSpPr>
            <a:spLocks noChangeShapeType="1"/>
          </p:cNvSpPr>
          <p:nvPr/>
        </p:nvSpPr>
        <p:spPr bwMode="auto">
          <a:xfrm>
            <a:off x="6343650" y="1634729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26" name="Line 10"/>
          <p:cNvSpPr>
            <a:spLocks noChangeShapeType="1"/>
          </p:cNvSpPr>
          <p:nvPr/>
        </p:nvSpPr>
        <p:spPr bwMode="auto">
          <a:xfrm>
            <a:off x="6343650" y="1771650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27" name="Line 11"/>
          <p:cNvSpPr>
            <a:spLocks noChangeShapeType="1"/>
          </p:cNvSpPr>
          <p:nvPr/>
        </p:nvSpPr>
        <p:spPr bwMode="auto">
          <a:xfrm>
            <a:off x="6343650" y="1908572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28" name="Line 12"/>
          <p:cNvSpPr>
            <a:spLocks noChangeShapeType="1"/>
          </p:cNvSpPr>
          <p:nvPr/>
        </p:nvSpPr>
        <p:spPr bwMode="auto">
          <a:xfrm>
            <a:off x="6343650" y="2045494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29" name="Line 13"/>
          <p:cNvSpPr>
            <a:spLocks noChangeShapeType="1"/>
          </p:cNvSpPr>
          <p:nvPr/>
        </p:nvSpPr>
        <p:spPr bwMode="auto">
          <a:xfrm>
            <a:off x="6343650" y="2183606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30" name="Line 14"/>
          <p:cNvSpPr>
            <a:spLocks noChangeShapeType="1"/>
          </p:cNvSpPr>
          <p:nvPr/>
        </p:nvSpPr>
        <p:spPr bwMode="auto">
          <a:xfrm>
            <a:off x="6343650" y="2320529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31" name="Text Box 15"/>
          <p:cNvSpPr txBox="1">
            <a:spLocks noChangeArrowheads="1"/>
          </p:cNvSpPr>
          <p:nvPr/>
        </p:nvSpPr>
        <p:spPr bwMode="auto">
          <a:xfrm>
            <a:off x="6591300" y="1200150"/>
            <a:ext cx="232756" cy="207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kern="1200">
                <a:latin typeface="Times New Roman" panose="02020603050405020304" pitchFamily="18" charset="0"/>
                <a:ea typeface="+mn-ea"/>
                <a:cs typeface="+mn-cs"/>
              </a:rPr>
              <a:t>0</a:t>
            </a:r>
          </a:p>
        </p:txBody>
      </p:sp>
      <p:sp>
        <p:nvSpPr>
          <p:cNvPr id="9232" name="Text Box 16"/>
          <p:cNvSpPr txBox="1">
            <a:spLocks noChangeArrowheads="1"/>
          </p:cNvSpPr>
          <p:nvPr/>
        </p:nvSpPr>
        <p:spPr bwMode="auto">
          <a:xfrm>
            <a:off x="6597254" y="2412207"/>
            <a:ext cx="349776" cy="207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i="1" kern="1200">
                <a:latin typeface="Times New Roman" panose="02020603050405020304" pitchFamily="18" charset="0"/>
                <a:ea typeface="+mn-ea"/>
                <a:cs typeface="+mn-cs"/>
              </a:rPr>
              <a:t>m</a:t>
            </a:r>
            <a:r>
              <a:rPr lang="en-US" altLang="en-US" sz="750" kern="1200">
                <a:latin typeface="Times New Roman" panose="02020603050405020304" pitchFamily="18" charset="0"/>
                <a:ea typeface="+mn-ea"/>
                <a:cs typeface="+mn-cs"/>
              </a:rPr>
              <a:t>–1</a:t>
            </a:r>
            <a:endParaRPr lang="en-US" altLang="en-US" sz="750" i="1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33" name="Rectangle 17"/>
          <p:cNvSpPr>
            <a:spLocks noChangeArrowheads="1"/>
          </p:cNvSpPr>
          <p:nvPr/>
        </p:nvSpPr>
        <p:spPr bwMode="auto">
          <a:xfrm>
            <a:off x="6343650" y="1359694"/>
            <a:ext cx="253604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34" name="Rectangle 18"/>
          <p:cNvSpPr>
            <a:spLocks noChangeArrowheads="1"/>
          </p:cNvSpPr>
          <p:nvPr/>
        </p:nvSpPr>
        <p:spPr bwMode="auto">
          <a:xfrm>
            <a:off x="6343650" y="1771651"/>
            <a:ext cx="253604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35" name="Rectangle 19"/>
          <p:cNvSpPr>
            <a:spLocks noChangeArrowheads="1"/>
          </p:cNvSpPr>
          <p:nvPr/>
        </p:nvSpPr>
        <p:spPr bwMode="auto">
          <a:xfrm>
            <a:off x="6343650" y="2045494"/>
            <a:ext cx="253604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36" name="Rectangle 20"/>
          <p:cNvSpPr>
            <a:spLocks noChangeArrowheads="1"/>
          </p:cNvSpPr>
          <p:nvPr/>
        </p:nvSpPr>
        <p:spPr bwMode="auto">
          <a:xfrm>
            <a:off x="6343650" y="2183607"/>
            <a:ext cx="253604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37" name="Rectangle 21"/>
          <p:cNvSpPr>
            <a:spLocks noChangeArrowheads="1"/>
          </p:cNvSpPr>
          <p:nvPr/>
        </p:nvSpPr>
        <p:spPr bwMode="auto">
          <a:xfrm>
            <a:off x="6666310" y="1359694"/>
            <a:ext cx="230981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i="1" kern="1200">
                <a:latin typeface="Times New Roman" panose="02020603050405020304" pitchFamily="18" charset="0"/>
                <a:ea typeface="+mn-ea"/>
                <a:cs typeface="+mn-cs"/>
              </a:rPr>
              <a:t>k</a:t>
            </a:r>
            <a:r>
              <a:rPr lang="en-US" altLang="en-US" sz="750" kern="1200" baseline="-25000">
                <a:latin typeface="Times New Roman" panose="02020603050405020304" pitchFamily="18" charset="0"/>
                <a:ea typeface="+mn-ea"/>
                <a:cs typeface="+mn-cs"/>
              </a:rPr>
              <a:t>1</a:t>
            </a:r>
            <a:endParaRPr lang="en-US" altLang="en-US" sz="750" i="1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38" name="Line 22"/>
          <p:cNvSpPr>
            <a:spLocks noChangeShapeType="1"/>
          </p:cNvSpPr>
          <p:nvPr/>
        </p:nvSpPr>
        <p:spPr bwMode="auto">
          <a:xfrm>
            <a:off x="6781800" y="1359694"/>
            <a:ext cx="0" cy="138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39" name="Rectangle 23"/>
          <p:cNvSpPr>
            <a:spLocks noChangeArrowheads="1"/>
          </p:cNvSpPr>
          <p:nvPr/>
        </p:nvSpPr>
        <p:spPr bwMode="auto">
          <a:xfrm>
            <a:off x="6990160" y="1359694"/>
            <a:ext cx="230981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i="1" kern="1200">
                <a:latin typeface="Times New Roman" panose="02020603050405020304" pitchFamily="18" charset="0"/>
                <a:ea typeface="+mn-ea"/>
                <a:cs typeface="+mn-cs"/>
              </a:rPr>
              <a:t>k</a:t>
            </a:r>
            <a:r>
              <a:rPr lang="en-US" altLang="en-US" sz="750" kern="1200" baseline="-25000">
                <a:latin typeface="Times New Roman" panose="02020603050405020304" pitchFamily="18" charset="0"/>
                <a:ea typeface="+mn-ea"/>
                <a:cs typeface="+mn-cs"/>
              </a:rPr>
              <a:t>4</a:t>
            </a:r>
          </a:p>
        </p:txBody>
      </p:sp>
      <p:sp>
        <p:nvSpPr>
          <p:cNvPr id="9240" name="Line 24"/>
          <p:cNvSpPr>
            <a:spLocks noChangeShapeType="1"/>
          </p:cNvSpPr>
          <p:nvPr/>
        </p:nvSpPr>
        <p:spPr bwMode="auto">
          <a:xfrm>
            <a:off x="7105650" y="1359694"/>
            <a:ext cx="0" cy="138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41" name="Rectangle 25"/>
          <p:cNvSpPr>
            <a:spLocks noChangeArrowheads="1"/>
          </p:cNvSpPr>
          <p:nvPr/>
        </p:nvSpPr>
        <p:spPr bwMode="auto">
          <a:xfrm>
            <a:off x="6666310" y="1771651"/>
            <a:ext cx="230981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i="1" kern="1200">
                <a:latin typeface="Times New Roman" panose="02020603050405020304" pitchFamily="18" charset="0"/>
                <a:ea typeface="+mn-ea"/>
                <a:cs typeface="+mn-cs"/>
              </a:rPr>
              <a:t>k</a:t>
            </a:r>
            <a:r>
              <a:rPr lang="en-US" altLang="en-US" sz="750" kern="1200" baseline="-25000">
                <a:latin typeface="Times New Roman" panose="02020603050405020304" pitchFamily="18" charset="0"/>
                <a:ea typeface="+mn-ea"/>
                <a:cs typeface="+mn-cs"/>
              </a:rPr>
              <a:t>5</a:t>
            </a:r>
          </a:p>
        </p:txBody>
      </p:sp>
      <p:sp>
        <p:nvSpPr>
          <p:cNvPr id="9242" name="Line 26"/>
          <p:cNvSpPr>
            <a:spLocks noChangeShapeType="1"/>
          </p:cNvSpPr>
          <p:nvPr/>
        </p:nvSpPr>
        <p:spPr bwMode="auto">
          <a:xfrm>
            <a:off x="6781800" y="1771651"/>
            <a:ext cx="0" cy="13692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43" name="Line 27"/>
          <p:cNvSpPr>
            <a:spLocks noChangeShapeType="1"/>
          </p:cNvSpPr>
          <p:nvPr/>
        </p:nvSpPr>
        <p:spPr bwMode="auto">
          <a:xfrm>
            <a:off x="7105650" y="1771651"/>
            <a:ext cx="0" cy="13692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44" name="Rectangle 28"/>
          <p:cNvSpPr>
            <a:spLocks noChangeArrowheads="1"/>
          </p:cNvSpPr>
          <p:nvPr/>
        </p:nvSpPr>
        <p:spPr bwMode="auto">
          <a:xfrm>
            <a:off x="7312819" y="1771651"/>
            <a:ext cx="230981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45" name="Line 29"/>
          <p:cNvSpPr>
            <a:spLocks noChangeShapeType="1"/>
          </p:cNvSpPr>
          <p:nvPr/>
        </p:nvSpPr>
        <p:spPr bwMode="auto">
          <a:xfrm>
            <a:off x="7428310" y="1771651"/>
            <a:ext cx="0" cy="13692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46" name="Rectangle 30"/>
          <p:cNvSpPr>
            <a:spLocks noChangeArrowheads="1"/>
          </p:cNvSpPr>
          <p:nvPr/>
        </p:nvSpPr>
        <p:spPr bwMode="auto">
          <a:xfrm>
            <a:off x="6666310" y="2045494"/>
            <a:ext cx="230981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47" name="Line 31"/>
          <p:cNvSpPr>
            <a:spLocks noChangeShapeType="1"/>
          </p:cNvSpPr>
          <p:nvPr/>
        </p:nvSpPr>
        <p:spPr bwMode="auto">
          <a:xfrm>
            <a:off x="6781800" y="2045494"/>
            <a:ext cx="0" cy="138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48" name="Rectangle 32"/>
          <p:cNvSpPr>
            <a:spLocks noChangeArrowheads="1"/>
          </p:cNvSpPr>
          <p:nvPr/>
        </p:nvSpPr>
        <p:spPr bwMode="auto">
          <a:xfrm>
            <a:off x="6990160" y="2045494"/>
            <a:ext cx="230981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49" name="Line 33"/>
          <p:cNvSpPr>
            <a:spLocks noChangeShapeType="1"/>
          </p:cNvSpPr>
          <p:nvPr/>
        </p:nvSpPr>
        <p:spPr bwMode="auto">
          <a:xfrm>
            <a:off x="7105650" y="2045494"/>
            <a:ext cx="0" cy="138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0" name="Rectangle 34"/>
          <p:cNvSpPr>
            <a:spLocks noChangeArrowheads="1"/>
          </p:cNvSpPr>
          <p:nvPr/>
        </p:nvSpPr>
        <p:spPr bwMode="auto">
          <a:xfrm>
            <a:off x="6666310" y="2206229"/>
            <a:ext cx="230981" cy="1143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1" name="Line 35"/>
          <p:cNvSpPr>
            <a:spLocks noChangeShapeType="1"/>
          </p:cNvSpPr>
          <p:nvPr/>
        </p:nvSpPr>
        <p:spPr bwMode="auto">
          <a:xfrm>
            <a:off x="6781800" y="2206229"/>
            <a:ext cx="0" cy="114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2" name="Line 36"/>
          <p:cNvSpPr>
            <a:spLocks noChangeShapeType="1"/>
          </p:cNvSpPr>
          <p:nvPr/>
        </p:nvSpPr>
        <p:spPr bwMode="auto">
          <a:xfrm>
            <a:off x="6528197" y="1428750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3" name="Line 37"/>
          <p:cNvSpPr>
            <a:spLocks noChangeShapeType="1"/>
          </p:cNvSpPr>
          <p:nvPr/>
        </p:nvSpPr>
        <p:spPr bwMode="auto">
          <a:xfrm>
            <a:off x="6850856" y="1428750"/>
            <a:ext cx="1393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4" name="Line 38"/>
          <p:cNvSpPr>
            <a:spLocks noChangeShapeType="1"/>
          </p:cNvSpPr>
          <p:nvPr/>
        </p:nvSpPr>
        <p:spPr bwMode="auto">
          <a:xfrm>
            <a:off x="6528197" y="1840706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5" name="Line 39"/>
          <p:cNvSpPr>
            <a:spLocks noChangeShapeType="1"/>
          </p:cNvSpPr>
          <p:nvPr/>
        </p:nvSpPr>
        <p:spPr bwMode="auto">
          <a:xfrm>
            <a:off x="6850856" y="1840706"/>
            <a:ext cx="1393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6" name="Line 40"/>
          <p:cNvSpPr>
            <a:spLocks noChangeShapeType="1"/>
          </p:cNvSpPr>
          <p:nvPr/>
        </p:nvSpPr>
        <p:spPr bwMode="auto">
          <a:xfrm>
            <a:off x="7174706" y="1840706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7" name="Line 41"/>
          <p:cNvSpPr>
            <a:spLocks noChangeShapeType="1"/>
          </p:cNvSpPr>
          <p:nvPr/>
        </p:nvSpPr>
        <p:spPr bwMode="auto">
          <a:xfrm>
            <a:off x="6528197" y="2114550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8" name="Line 42"/>
          <p:cNvSpPr>
            <a:spLocks noChangeShapeType="1"/>
          </p:cNvSpPr>
          <p:nvPr/>
        </p:nvSpPr>
        <p:spPr bwMode="auto">
          <a:xfrm>
            <a:off x="6874669" y="2114550"/>
            <a:ext cx="115491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59" name="Line 43"/>
          <p:cNvSpPr>
            <a:spLocks noChangeShapeType="1"/>
          </p:cNvSpPr>
          <p:nvPr/>
        </p:nvSpPr>
        <p:spPr bwMode="auto">
          <a:xfrm>
            <a:off x="6528197" y="2251472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60" name="Rectangle 44"/>
          <p:cNvSpPr>
            <a:spLocks noChangeArrowheads="1"/>
          </p:cNvSpPr>
          <p:nvPr/>
        </p:nvSpPr>
        <p:spPr bwMode="auto">
          <a:xfrm>
            <a:off x="7312819" y="1771651"/>
            <a:ext cx="230981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i="1" kern="1200">
                <a:latin typeface="Times New Roman" panose="02020603050405020304" pitchFamily="18" charset="0"/>
                <a:ea typeface="+mn-ea"/>
                <a:cs typeface="+mn-cs"/>
              </a:rPr>
              <a:t>k</a:t>
            </a:r>
            <a:r>
              <a:rPr lang="en-US" altLang="en-US" sz="750" kern="1200" baseline="-25000">
                <a:latin typeface="Times New Roman" panose="02020603050405020304" pitchFamily="18" charset="0"/>
                <a:ea typeface="+mn-ea"/>
                <a:cs typeface="+mn-cs"/>
              </a:rPr>
              <a:t>6</a:t>
            </a:r>
          </a:p>
        </p:txBody>
      </p:sp>
      <p:sp>
        <p:nvSpPr>
          <p:cNvPr id="9261" name="Line 45"/>
          <p:cNvSpPr>
            <a:spLocks noChangeShapeType="1"/>
          </p:cNvSpPr>
          <p:nvPr/>
        </p:nvSpPr>
        <p:spPr bwMode="auto">
          <a:xfrm>
            <a:off x="7428310" y="1771651"/>
            <a:ext cx="0" cy="13692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62" name="Rectangle 46"/>
          <p:cNvSpPr>
            <a:spLocks noChangeArrowheads="1"/>
          </p:cNvSpPr>
          <p:nvPr/>
        </p:nvSpPr>
        <p:spPr bwMode="auto">
          <a:xfrm>
            <a:off x="6666310" y="2045494"/>
            <a:ext cx="230981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i="1" kern="1200">
                <a:latin typeface="Times New Roman" panose="02020603050405020304" pitchFamily="18" charset="0"/>
                <a:ea typeface="+mn-ea"/>
                <a:cs typeface="+mn-cs"/>
              </a:rPr>
              <a:t>k</a:t>
            </a:r>
            <a:r>
              <a:rPr lang="en-US" altLang="en-US" sz="750" kern="1200" baseline="-25000">
                <a:latin typeface="Times New Roman" panose="02020603050405020304" pitchFamily="18" charset="0"/>
                <a:ea typeface="+mn-ea"/>
                <a:cs typeface="+mn-cs"/>
              </a:rPr>
              <a:t>7</a:t>
            </a:r>
          </a:p>
        </p:txBody>
      </p:sp>
      <p:sp>
        <p:nvSpPr>
          <p:cNvPr id="9263" name="Line 47"/>
          <p:cNvSpPr>
            <a:spLocks noChangeShapeType="1"/>
          </p:cNvSpPr>
          <p:nvPr/>
        </p:nvSpPr>
        <p:spPr bwMode="auto">
          <a:xfrm>
            <a:off x="6781800" y="2045494"/>
            <a:ext cx="0" cy="138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64" name="Rectangle 48"/>
          <p:cNvSpPr>
            <a:spLocks noChangeArrowheads="1"/>
          </p:cNvSpPr>
          <p:nvPr/>
        </p:nvSpPr>
        <p:spPr bwMode="auto">
          <a:xfrm>
            <a:off x="6990160" y="2045494"/>
            <a:ext cx="230981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i="1" kern="1200">
                <a:latin typeface="Times New Roman" panose="02020603050405020304" pitchFamily="18" charset="0"/>
                <a:ea typeface="+mn-ea"/>
                <a:cs typeface="+mn-cs"/>
              </a:rPr>
              <a:t>k</a:t>
            </a:r>
            <a:r>
              <a:rPr lang="en-US" altLang="en-US" sz="750" kern="1200" baseline="-25000">
                <a:latin typeface="Times New Roman" panose="02020603050405020304" pitchFamily="18" charset="0"/>
                <a:ea typeface="+mn-ea"/>
                <a:cs typeface="+mn-cs"/>
              </a:rPr>
              <a:t>3</a:t>
            </a:r>
          </a:p>
        </p:txBody>
      </p:sp>
      <p:sp>
        <p:nvSpPr>
          <p:cNvPr id="9265" name="Line 49"/>
          <p:cNvSpPr>
            <a:spLocks noChangeShapeType="1"/>
          </p:cNvSpPr>
          <p:nvPr/>
        </p:nvSpPr>
        <p:spPr bwMode="auto">
          <a:xfrm>
            <a:off x="7105650" y="2045494"/>
            <a:ext cx="0" cy="138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66" name="Rectangle 50"/>
          <p:cNvSpPr>
            <a:spLocks noChangeArrowheads="1"/>
          </p:cNvSpPr>
          <p:nvPr/>
        </p:nvSpPr>
        <p:spPr bwMode="auto">
          <a:xfrm>
            <a:off x="6666310" y="2206228"/>
            <a:ext cx="230981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750" i="1" kern="1200">
                <a:latin typeface="Times New Roman" panose="02020603050405020304" pitchFamily="18" charset="0"/>
                <a:ea typeface="+mn-ea"/>
                <a:cs typeface="+mn-cs"/>
              </a:rPr>
              <a:t>k</a:t>
            </a:r>
            <a:r>
              <a:rPr lang="en-US" altLang="en-US" sz="750" kern="1200" baseline="-25000">
                <a:latin typeface="Times New Roman" panose="02020603050405020304" pitchFamily="18" charset="0"/>
                <a:ea typeface="+mn-ea"/>
                <a:cs typeface="+mn-cs"/>
              </a:rPr>
              <a:t>8</a:t>
            </a:r>
          </a:p>
        </p:txBody>
      </p:sp>
      <p:sp>
        <p:nvSpPr>
          <p:cNvPr id="9267" name="Line 51"/>
          <p:cNvSpPr>
            <a:spLocks noChangeShapeType="1"/>
          </p:cNvSpPr>
          <p:nvPr/>
        </p:nvSpPr>
        <p:spPr bwMode="auto">
          <a:xfrm>
            <a:off x="6781800" y="2206228"/>
            <a:ext cx="0" cy="13692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68" name="Line 52"/>
          <p:cNvSpPr>
            <a:spLocks noChangeShapeType="1"/>
          </p:cNvSpPr>
          <p:nvPr/>
        </p:nvSpPr>
        <p:spPr bwMode="auto">
          <a:xfrm flipH="1">
            <a:off x="6412706" y="1108473"/>
            <a:ext cx="138113" cy="9167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69" name="Line 53"/>
          <p:cNvSpPr>
            <a:spLocks noChangeShapeType="1"/>
          </p:cNvSpPr>
          <p:nvPr/>
        </p:nvSpPr>
        <p:spPr bwMode="auto">
          <a:xfrm flipH="1">
            <a:off x="6412706" y="1245394"/>
            <a:ext cx="138113" cy="9167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70" name="Line 54"/>
          <p:cNvSpPr>
            <a:spLocks noChangeShapeType="1"/>
          </p:cNvSpPr>
          <p:nvPr/>
        </p:nvSpPr>
        <p:spPr bwMode="auto">
          <a:xfrm flipH="1">
            <a:off x="6412706" y="1520429"/>
            <a:ext cx="138113" cy="9167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71" name="Line 55"/>
          <p:cNvSpPr>
            <a:spLocks noChangeShapeType="1"/>
          </p:cNvSpPr>
          <p:nvPr/>
        </p:nvSpPr>
        <p:spPr bwMode="auto">
          <a:xfrm flipH="1">
            <a:off x="6412706" y="1657350"/>
            <a:ext cx="138113" cy="9167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72" name="Line 56"/>
          <p:cNvSpPr>
            <a:spLocks noChangeShapeType="1"/>
          </p:cNvSpPr>
          <p:nvPr/>
        </p:nvSpPr>
        <p:spPr bwMode="auto">
          <a:xfrm flipH="1">
            <a:off x="6412706" y="1931194"/>
            <a:ext cx="138113" cy="9167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73" name="Line 57"/>
          <p:cNvSpPr>
            <a:spLocks noChangeShapeType="1"/>
          </p:cNvSpPr>
          <p:nvPr/>
        </p:nvSpPr>
        <p:spPr bwMode="auto">
          <a:xfrm flipH="1">
            <a:off x="6412706" y="2343150"/>
            <a:ext cx="138113" cy="9167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74" name="Line 58"/>
          <p:cNvSpPr>
            <a:spLocks noChangeShapeType="1"/>
          </p:cNvSpPr>
          <p:nvPr/>
        </p:nvSpPr>
        <p:spPr bwMode="auto">
          <a:xfrm flipH="1">
            <a:off x="7128273" y="1383506"/>
            <a:ext cx="69056" cy="904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75" name="Line 59"/>
          <p:cNvSpPr>
            <a:spLocks noChangeShapeType="1"/>
          </p:cNvSpPr>
          <p:nvPr/>
        </p:nvSpPr>
        <p:spPr bwMode="auto">
          <a:xfrm flipH="1">
            <a:off x="7450932" y="1794273"/>
            <a:ext cx="70247" cy="9167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76" name="Line 60"/>
          <p:cNvSpPr>
            <a:spLocks noChangeShapeType="1"/>
          </p:cNvSpPr>
          <p:nvPr/>
        </p:nvSpPr>
        <p:spPr bwMode="auto">
          <a:xfrm flipH="1">
            <a:off x="7128273" y="2069306"/>
            <a:ext cx="69056" cy="904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77" name="Line 61"/>
          <p:cNvSpPr>
            <a:spLocks noChangeShapeType="1"/>
          </p:cNvSpPr>
          <p:nvPr/>
        </p:nvSpPr>
        <p:spPr bwMode="auto">
          <a:xfrm flipH="1">
            <a:off x="6805613" y="2228850"/>
            <a:ext cx="69056" cy="9167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79" name="Rectangle 63"/>
          <p:cNvSpPr>
            <a:spLocks noChangeArrowheads="1"/>
          </p:cNvSpPr>
          <p:nvPr/>
        </p:nvSpPr>
        <p:spPr bwMode="auto">
          <a:xfrm>
            <a:off x="6629400" y="2971800"/>
            <a:ext cx="253604" cy="1371600"/>
          </a:xfrm>
          <a:prstGeom prst="rect">
            <a:avLst/>
          </a:prstGeom>
          <a:solidFill>
            <a:srgbClr val="FFC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80" name="Line 64"/>
          <p:cNvSpPr>
            <a:spLocks noChangeShapeType="1"/>
          </p:cNvSpPr>
          <p:nvPr/>
        </p:nvSpPr>
        <p:spPr bwMode="auto">
          <a:xfrm>
            <a:off x="6629400" y="3108722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81" name="Line 65"/>
          <p:cNvSpPr>
            <a:spLocks noChangeShapeType="1"/>
          </p:cNvSpPr>
          <p:nvPr/>
        </p:nvSpPr>
        <p:spPr bwMode="auto">
          <a:xfrm>
            <a:off x="6629400" y="3245644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82" name="Line 66"/>
          <p:cNvSpPr>
            <a:spLocks noChangeShapeType="1"/>
          </p:cNvSpPr>
          <p:nvPr/>
        </p:nvSpPr>
        <p:spPr bwMode="auto">
          <a:xfrm>
            <a:off x="6629400" y="3383756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83" name="Line 67"/>
          <p:cNvSpPr>
            <a:spLocks noChangeShapeType="1"/>
          </p:cNvSpPr>
          <p:nvPr/>
        </p:nvSpPr>
        <p:spPr bwMode="auto">
          <a:xfrm>
            <a:off x="6629400" y="3520679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84" name="Line 68"/>
          <p:cNvSpPr>
            <a:spLocks noChangeShapeType="1"/>
          </p:cNvSpPr>
          <p:nvPr/>
        </p:nvSpPr>
        <p:spPr bwMode="auto">
          <a:xfrm>
            <a:off x="6629400" y="3657600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85" name="Line 69"/>
          <p:cNvSpPr>
            <a:spLocks noChangeShapeType="1"/>
          </p:cNvSpPr>
          <p:nvPr/>
        </p:nvSpPr>
        <p:spPr bwMode="auto">
          <a:xfrm>
            <a:off x="6629400" y="3794522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86" name="Line 70"/>
          <p:cNvSpPr>
            <a:spLocks noChangeShapeType="1"/>
          </p:cNvSpPr>
          <p:nvPr/>
        </p:nvSpPr>
        <p:spPr bwMode="auto">
          <a:xfrm>
            <a:off x="6629400" y="3931444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87" name="Line 71"/>
          <p:cNvSpPr>
            <a:spLocks noChangeShapeType="1"/>
          </p:cNvSpPr>
          <p:nvPr/>
        </p:nvSpPr>
        <p:spPr bwMode="auto">
          <a:xfrm>
            <a:off x="6629400" y="4069556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88" name="Line 72"/>
          <p:cNvSpPr>
            <a:spLocks noChangeShapeType="1"/>
          </p:cNvSpPr>
          <p:nvPr/>
        </p:nvSpPr>
        <p:spPr bwMode="auto">
          <a:xfrm>
            <a:off x="6629400" y="4206479"/>
            <a:ext cx="253604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90" name="Rectangle 74"/>
          <p:cNvSpPr>
            <a:spLocks noChangeArrowheads="1"/>
          </p:cNvSpPr>
          <p:nvPr/>
        </p:nvSpPr>
        <p:spPr bwMode="auto">
          <a:xfrm>
            <a:off x="6629400" y="3245644"/>
            <a:ext cx="253604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91" name="Rectangle 75"/>
          <p:cNvSpPr>
            <a:spLocks noChangeArrowheads="1"/>
          </p:cNvSpPr>
          <p:nvPr/>
        </p:nvSpPr>
        <p:spPr bwMode="auto">
          <a:xfrm>
            <a:off x="6629400" y="3657601"/>
            <a:ext cx="253604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92" name="Rectangle 76"/>
          <p:cNvSpPr>
            <a:spLocks noChangeArrowheads="1"/>
          </p:cNvSpPr>
          <p:nvPr/>
        </p:nvSpPr>
        <p:spPr bwMode="auto">
          <a:xfrm>
            <a:off x="6629400" y="3931444"/>
            <a:ext cx="253604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93" name="Rectangle 77"/>
          <p:cNvSpPr>
            <a:spLocks noChangeArrowheads="1"/>
          </p:cNvSpPr>
          <p:nvPr/>
        </p:nvSpPr>
        <p:spPr bwMode="auto">
          <a:xfrm>
            <a:off x="6629400" y="4069557"/>
            <a:ext cx="253604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98" name="Line 82"/>
          <p:cNvSpPr>
            <a:spLocks noChangeShapeType="1"/>
          </p:cNvSpPr>
          <p:nvPr/>
        </p:nvSpPr>
        <p:spPr bwMode="auto">
          <a:xfrm>
            <a:off x="6286500" y="2228850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299" name="Line 83"/>
          <p:cNvSpPr>
            <a:spLocks noChangeShapeType="1"/>
          </p:cNvSpPr>
          <p:nvPr/>
        </p:nvSpPr>
        <p:spPr bwMode="auto">
          <a:xfrm>
            <a:off x="6813947" y="3726656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00" name="Line 84"/>
          <p:cNvSpPr>
            <a:spLocks noChangeShapeType="1"/>
          </p:cNvSpPr>
          <p:nvPr/>
        </p:nvSpPr>
        <p:spPr bwMode="auto">
          <a:xfrm>
            <a:off x="6813947" y="4000500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04" name="Line 88"/>
          <p:cNvSpPr>
            <a:spLocks noChangeShapeType="1"/>
          </p:cNvSpPr>
          <p:nvPr/>
        </p:nvSpPr>
        <p:spPr bwMode="auto">
          <a:xfrm flipH="1">
            <a:off x="6698456" y="2994423"/>
            <a:ext cx="138113" cy="9167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05" name="Line 89"/>
          <p:cNvSpPr>
            <a:spLocks noChangeShapeType="1"/>
          </p:cNvSpPr>
          <p:nvPr/>
        </p:nvSpPr>
        <p:spPr bwMode="auto">
          <a:xfrm flipH="1">
            <a:off x="6698456" y="3131344"/>
            <a:ext cx="138113" cy="9167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06" name="Line 90"/>
          <p:cNvSpPr>
            <a:spLocks noChangeShapeType="1"/>
          </p:cNvSpPr>
          <p:nvPr/>
        </p:nvSpPr>
        <p:spPr bwMode="auto">
          <a:xfrm flipH="1">
            <a:off x="6698456" y="3406379"/>
            <a:ext cx="138113" cy="9167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07" name="Line 91"/>
          <p:cNvSpPr>
            <a:spLocks noChangeShapeType="1"/>
          </p:cNvSpPr>
          <p:nvPr/>
        </p:nvSpPr>
        <p:spPr bwMode="auto">
          <a:xfrm flipH="1">
            <a:off x="6698456" y="3543300"/>
            <a:ext cx="138113" cy="9167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08" name="Line 92"/>
          <p:cNvSpPr>
            <a:spLocks noChangeShapeType="1"/>
          </p:cNvSpPr>
          <p:nvPr/>
        </p:nvSpPr>
        <p:spPr bwMode="auto">
          <a:xfrm flipH="1">
            <a:off x="6698456" y="3817144"/>
            <a:ext cx="138113" cy="9167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09" name="Line 93"/>
          <p:cNvSpPr>
            <a:spLocks noChangeShapeType="1"/>
          </p:cNvSpPr>
          <p:nvPr/>
        </p:nvSpPr>
        <p:spPr bwMode="auto">
          <a:xfrm flipH="1">
            <a:off x="6698456" y="4229100"/>
            <a:ext cx="138113" cy="9167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11" name="Line 95"/>
          <p:cNvSpPr>
            <a:spLocks noChangeShapeType="1"/>
          </p:cNvSpPr>
          <p:nvPr/>
        </p:nvSpPr>
        <p:spPr bwMode="auto">
          <a:xfrm>
            <a:off x="6286500" y="2114550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12" name="Line 96"/>
          <p:cNvSpPr>
            <a:spLocks noChangeShapeType="1"/>
          </p:cNvSpPr>
          <p:nvPr/>
        </p:nvSpPr>
        <p:spPr bwMode="auto">
          <a:xfrm>
            <a:off x="6282928" y="2075260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13" name="Line 97"/>
          <p:cNvSpPr>
            <a:spLocks noChangeShapeType="1"/>
          </p:cNvSpPr>
          <p:nvPr/>
        </p:nvSpPr>
        <p:spPr bwMode="auto">
          <a:xfrm>
            <a:off x="6282928" y="1889522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14" name="Line 98"/>
          <p:cNvSpPr>
            <a:spLocks noChangeShapeType="1"/>
          </p:cNvSpPr>
          <p:nvPr/>
        </p:nvSpPr>
        <p:spPr bwMode="auto">
          <a:xfrm>
            <a:off x="6279356" y="1850231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16" name="Line 100"/>
          <p:cNvSpPr>
            <a:spLocks noChangeShapeType="1"/>
          </p:cNvSpPr>
          <p:nvPr/>
        </p:nvSpPr>
        <p:spPr bwMode="auto">
          <a:xfrm>
            <a:off x="6282928" y="1803797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17" name="Line 101"/>
          <p:cNvSpPr>
            <a:spLocks noChangeShapeType="1"/>
          </p:cNvSpPr>
          <p:nvPr/>
        </p:nvSpPr>
        <p:spPr bwMode="auto">
          <a:xfrm>
            <a:off x="6282928" y="1443038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18" name="Line 102"/>
          <p:cNvSpPr>
            <a:spLocks noChangeShapeType="1"/>
          </p:cNvSpPr>
          <p:nvPr/>
        </p:nvSpPr>
        <p:spPr bwMode="auto">
          <a:xfrm>
            <a:off x="6279356" y="1403747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21" name="Line 105"/>
          <p:cNvSpPr>
            <a:spLocks noChangeShapeType="1"/>
          </p:cNvSpPr>
          <p:nvPr/>
        </p:nvSpPr>
        <p:spPr bwMode="auto">
          <a:xfrm>
            <a:off x="6568678" y="4107656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22" name="Line 106"/>
          <p:cNvSpPr>
            <a:spLocks noChangeShapeType="1"/>
          </p:cNvSpPr>
          <p:nvPr/>
        </p:nvSpPr>
        <p:spPr bwMode="auto">
          <a:xfrm>
            <a:off x="6568678" y="3993356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23" name="Line 107"/>
          <p:cNvSpPr>
            <a:spLocks noChangeShapeType="1"/>
          </p:cNvSpPr>
          <p:nvPr/>
        </p:nvSpPr>
        <p:spPr bwMode="auto">
          <a:xfrm>
            <a:off x="6565106" y="3954066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24" name="Line 108"/>
          <p:cNvSpPr>
            <a:spLocks noChangeShapeType="1"/>
          </p:cNvSpPr>
          <p:nvPr/>
        </p:nvSpPr>
        <p:spPr bwMode="auto">
          <a:xfrm>
            <a:off x="6565106" y="3768329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25" name="Line 109"/>
          <p:cNvSpPr>
            <a:spLocks noChangeShapeType="1"/>
          </p:cNvSpPr>
          <p:nvPr/>
        </p:nvSpPr>
        <p:spPr bwMode="auto">
          <a:xfrm>
            <a:off x="6561535" y="3729038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26" name="Line 110"/>
          <p:cNvSpPr>
            <a:spLocks noChangeShapeType="1"/>
          </p:cNvSpPr>
          <p:nvPr/>
        </p:nvSpPr>
        <p:spPr bwMode="auto">
          <a:xfrm>
            <a:off x="6565106" y="3682604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27" name="Line 111"/>
          <p:cNvSpPr>
            <a:spLocks noChangeShapeType="1"/>
          </p:cNvSpPr>
          <p:nvPr/>
        </p:nvSpPr>
        <p:spPr bwMode="auto">
          <a:xfrm>
            <a:off x="6565106" y="3321844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28" name="Line 112"/>
          <p:cNvSpPr>
            <a:spLocks noChangeShapeType="1"/>
          </p:cNvSpPr>
          <p:nvPr/>
        </p:nvSpPr>
        <p:spPr bwMode="auto">
          <a:xfrm>
            <a:off x="6561535" y="3282554"/>
            <a:ext cx="1381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30" name="Rectangle 114"/>
          <p:cNvSpPr>
            <a:spLocks noChangeArrowheads="1"/>
          </p:cNvSpPr>
          <p:nvPr/>
        </p:nvSpPr>
        <p:spPr bwMode="auto">
          <a:xfrm>
            <a:off x="6686550" y="3371850"/>
            <a:ext cx="253604" cy="138113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31" name="Rectangle 115"/>
          <p:cNvSpPr>
            <a:spLocks noChangeArrowheads="1"/>
          </p:cNvSpPr>
          <p:nvPr/>
        </p:nvSpPr>
        <p:spPr bwMode="auto">
          <a:xfrm>
            <a:off x="6682979" y="3786188"/>
            <a:ext cx="253603" cy="136922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34" name="Freeform 118"/>
          <p:cNvSpPr>
            <a:spLocks/>
          </p:cNvSpPr>
          <p:nvPr/>
        </p:nvSpPr>
        <p:spPr bwMode="auto">
          <a:xfrm>
            <a:off x="6872288" y="3293269"/>
            <a:ext cx="121444" cy="113110"/>
          </a:xfrm>
          <a:custGeom>
            <a:avLst/>
            <a:gdLst>
              <a:gd name="T0" fmla="*/ 0 w 102"/>
              <a:gd name="T1" fmla="*/ 3 h 95"/>
              <a:gd name="T2" fmla="*/ 57 w 102"/>
              <a:gd name="T3" fmla="*/ 6 h 95"/>
              <a:gd name="T4" fmla="*/ 93 w 102"/>
              <a:gd name="T5" fmla="*/ 24 h 95"/>
              <a:gd name="T6" fmla="*/ 99 w 102"/>
              <a:gd name="T7" fmla="*/ 42 h 95"/>
              <a:gd name="T8" fmla="*/ 102 w 102"/>
              <a:gd name="T9" fmla="*/ 51 h 95"/>
              <a:gd name="T10" fmla="*/ 81 w 102"/>
              <a:gd name="T11" fmla="*/ 84 h 95"/>
              <a:gd name="T12" fmla="*/ 63 w 102"/>
              <a:gd name="T13" fmla="*/ 9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" h="95">
                <a:moveTo>
                  <a:pt x="0" y="3"/>
                </a:moveTo>
                <a:cubicBezTo>
                  <a:pt x="24" y="1"/>
                  <a:pt x="35" y="0"/>
                  <a:pt x="57" y="6"/>
                </a:cubicBezTo>
                <a:cubicBezTo>
                  <a:pt x="70" y="10"/>
                  <a:pt x="93" y="24"/>
                  <a:pt x="93" y="24"/>
                </a:cubicBezTo>
                <a:cubicBezTo>
                  <a:pt x="95" y="30"/>
                  <a:pt x="97" y="36"/>
                  <a:pt x="99" y="42"/>
                </a:cubicBezTo>
                <a:cubicBezTo>
                  <a:pt x="100" y="45"/>
                  <a:pt x="102" y="51"/>
                  <a:pt x="102" y="51"/>
                </a:cubicBezTo>
                <a:cubicBezTo>
                  <a:pt x="94" y="63"/>
                  <a:pt x="95" y="77"/>
                  <a:pt x="81" y="84"/>
                </a:cubicBezTo>
                <a:cubicBezTo>
                  <a:pt x="77" y="86"/>
                  <a:pt x="63" y="95"/>
                  <a:pt x="63" y="90"/>
                </a:cubicBezTo>
              </a:path>
            </a:pathLst>
          </a:custGeom>
          <a:noFill/>
          <a:ln w="12700" cap="flat" cmpd="sng">
            <a:solidFill>
              <a:schemeClr val="tx1"/>
            </a:solidFill>
            <a:prstDash val="solid"/>
            <a:round/>
            <a:headEnd type="none" w="sm" len="sm"/>
            <a:tailEnd type="triangle" w="sm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335" name="Freeform 119"/>
          <p:cNvSpPr>
            <a:spLocks/>
          </p:cNvSpPr>
          <p:nvPr/>
        </p:nvSpPr>
        <p:spPr bwMode="auto">
          <a:xfrm>
            <a:off x="6883004" y="3755232"/>
            <a:ext cx="104775" cy="73819"/>
          </a:xfrm>
          <a:custGeom>
            <a:avLst/>
            <a:gdLst>
              <a:gd name="T0" fmla="*/ 0 w 88"/>
              <a:gd name="T1" fmla="*/ 5 h 62"/>
              <a:gd name="T2" fmla="*/ 39 w 88"/>
              <a:gd name="T3" fmla="*/ 5 h 62"/>
              <a:gd name="T4" fmla="*/ 57 w 88"/>
              <a:gd name="T5" fmla="*/ 11 h 62"/>
              <a:gd name="T6" fmla="*/ 45 w 88"/>
              <a:gd name="T7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8" h="62">
                <a:moveTo>
                  <a:pt x="0" y="5"/>
                </a:moveTo>
                <a:cubicBezTo>
                  <a:pt x="19" y="1"/>
                  <a:pt x="16" y="0"/>
                  <a:pt x="39" y="5"/>
                </a:cubicBezTo>
                <a:cubicBezTo>
                  <a:pt x="45" y="6"/>
                  <a:pt x="57" y="11"/>
                  <a:pt x="57" y="11"/>
                </a:cubicBezTo>
                <a:cubicBezTo>
                  <a:pt x="88" y="42"/>
                  <a:pt x="65" y="42"/>
                  <a:pt x="45" y="62"/>
                </a:cubicBezTo>
              </a:path>
            </a:pathLst>
          </a:custGeom>
          <a:noFill/>
          <a:ln w="12700" cap="flat" cmpd="sng">
            <a:solidFill>
              <a:schemeClr val="tx1"/>
            </a:solidFill>
            <a:prstDash val="solid"/>
            <a:round/>
            <a:headEnd type="none" w="sm" len="sm"/>
            <a:tailEnd type="triangle" w="sm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1800" u="sng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grpSp>
        <p:nvGrpSpPr>
          <p:cNvPr id="9339" name="Group 123"/>
          <p:cNvGrpSpPr>
            <a:grpSpLocks/>
          </p:cNvGrpSpPr>
          <p:nvPr/>
        </p:nvGrpSpPr>
        <p:grpSpPr bwMode="auto">
          <a:xfrm>
            <a:off x="6682979" y="3693319"/>
            <a:ext cx="332184" cy="644129"/>
            <a:chOff x="4653" y="3102"/>
            <a:chExt cx="279" cy="541"/>
          </a:xfrm>
        </p:grpSpPr>
        <p:sp>
          <p:nvSpPr>
            <p:cNvPr id="9332" name="Rectangle 116"/>
            <p:cNvSpPr>
              <a:spLocks noChangeArrowheads="1"/>
            </p:cNvSpPr>
            <p:nvPr/>
          </p:nvSpPr>
          <p:spPr bwMode="auto">
            <a:xfrm>
              <a:off x="4653" y="3528"/>
              <a:ext cx="213" cy="115"/>
            </a:xfrm>
            <a:prstGeom prst="rect">
              <a:avLst/>
            </a:prstGeom>
            <a:solidFill>
              <a:srgbClr val="CCECFF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u="sng" kern="1200"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  <p:sp>
          <p:nvSpPr>
            <p:cNvPr id="9336" name="Freeform 120"/>
            <p:cNvSpPr>
              <a:spLocks/>
            </p:cNvSpPr>
            <p:nvPr/>
          </p:nvSpPr>
          <p:spPr bwMode="auto">
            <a:xfrm>
              <a:off x="4824" y="3102"/>
              <a:ext cx="108" cy="486"/>
            </a:xfrm>
            <a:custGeom>
              <a:avLst/>
              <a:gdLst>
                <a:gd name="T0" fmla="*/ 0 w 108"/>
                <a:gd name="T1" fmla="*/ 6 h 486"/>
                <a:gd name="T2" fmla="*/ 78 w 108"/>
                <a:gd name="T3" fmla="*/ 30 h 486"/>
                <a:gd name="T4" fmla="*/ 87 w 108"/>
                <a:gd name="T5" fmla="*/ 66 h 486"/>
                <a:gd name="T6" fmla="*/ 96 w 108"/>
                <a:gd name="T7" fmla="*/ 93 h 486"/>
                <a:gd name="T8" fmla="*/ 99 w 108"/>
                <a:gd name="T9" fmla="*/ 123 h 486"/>
                <a:gd name="T10" fmla="*/ 78 w 108"/>
                <a:gd name="T11" fmla="*/ 219 h 486"/>
                <a:gd name="T12" fmla="*/ 51 w 108"/>
                <a:gd name="T13" fmla="*/ 240 h 486"/>
                <a:gd name="T14" fmla="*/ 81 w 108"/>
                <a:gd name="T15" fmla="*/ 303 h 486"/>
                <a:gd name="T16" fmla="*/ 75 w 108"/>
                <a:gd name="T17" fmla="*/ 342 h 486"/>
                <a:gd name="T18" fmla="*/ 48 w 108"/>
                <a:gd name="T19" fmla="*/ 363 h 486"/>
                <a:gd name="T20" fmla="*/ 75 w 108"/>
                <a:gd name="T21" fmla="*/ 378 h 486"/>
                <a:gd name="T22" fmla="*/ 81 w 108"/>
                <a:gd name="T23" fmla="*/ 396 h 486"/>
                <a:gd name="T24" fmla="*/ 69 w 108"/>
                <a:gd name="T25" fmla="*/ 471 h 486"/>
                <a:gd name="T26" fmla="*/ 48 w 108"/>
                <a:gd name="T27" fmla="*/ 486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8" h="486">
                  <a:moveTo>
                    <a:pt x="0" y="6"/>
                  </a:moveTo>
                  <a:cubicBezTo>
                    <a:pt x="29" y="0"/>
                    <a:pt x="57" y="9"/>
                    <a:pt x="78" y="30"/>
                  </a:cubicBezTo>
                  <a:cubicBezTo>
                    <a:pt x="94" y="79"/>
                    <a:pt x="75" y="18"/>
                    <a:pt x="87" y="66"/>
                  </a:cubicBezTo>
                  <a:cubicBezTo>
                    <a:pt x="89" y="75"/>
                    <a:pt x="96" y="93"/>
                    <a:pt x="96" y="93"/>
                  </a:cubicBezTo>
                  <a:cubicBezTo>
                    <a:pt x="88" y="116"/>
                    <a:pt x="86" y="106"/>
                    <a:pt x="99" y="123"/>
                  </a:cubicBezTo>
                  <a:cubicBezTo>
                    <a:pt x="108" y="150"/>
                    <a:pt x="94" y="195"/>
                    <a:pt x="78" y="219"/>
                  </a:cubicBezTo>
                  <a:cubicBezTo>
                    <a:pt x="72" y="228"/>
                    <a:pt x="51" y="240"/>
                    <a:pt x="51" y="240"/>
                  </a:cubicBezTo>
                  <a:cubicBezTo>
                    <a:pt x="71" y="247"/>
                    <a:pt x="77" y="283"/>
                    <a:pt x="81" y="303"/>
                  </a:cubicBezTo>
                  <a:cubicBezTo>
                    <a:pt x="80" y="316"/>
                    <a:pt x="82" y="331"/>
                    <a:pt x="75" y="342"/>
                  </a:cubicBezTo>
                  <a:cubicBezTo>
                    <a:pt x="69" y="351"/>
                    <a:pt x="48" y="363"/>
                    <a:pt x="48" y="363"/>
                  </a:cubicBezTo>
                  <a:cubicBezTo>
                    <a:pt x="60" y="366"/>
                    <a:pt x="70" y="366"/>
                    <a:pt x="75" y="378"/>
                  </a:cubicBezTo>
                  <a:cubicBezTo>
                    <a:pt x="78" y="384"/>
                    <a:pt x="81" y="396"/>
                    <a:pt x="81" y="396"/>
                  </a:cubicBezTo>
                  <a:cubicBezTo>
                    <a:pt x="81" y="401"/>
                    <a:pt x="81" y="459"/>
                    <a:pt x="69" y="471"/>
                  </a:cubicBezTo>
                  <a:cubicBezTo>
                    <a:pt x="62" y="478"/>
                    <a:pt x="55" y="479"/>
                    <a:pt x="48" y="486"/>
                  </a:cubicBezTo>
                </a:path>
              </a:pathLst>
            </a:custGeom>
            <a:noFill/>
            <a:ln w="12700" cap="flat" cmpd="sng">
              <a:solidFill>
                <a:schemeClr val="tx1"/>
              </a:solidFill>
              <a:prstDash val="solid"/>
              <a:round/>
              <a:headEnd type="none" w="sm" len="sm"/>
              <a:tailEnd type="triangle" w="sm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u="sng" kern="1200"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9338" name="Group 122"/>
          <p:cNvGrpSpPr>
            <a:grpSpLocks/>
          </p:cNvGrpSpPr>
          <p:nvPr/>
        </p:nvGrpSpPr>
        <p:grpSpPr bwMode="auto">
          <a:xfrm>
            <a:off x="6682979" y="2946797"/>
            <a:ext cx="491728" cy="1271588"/>
            <a:chOff x="4653" y="2475"/>
            <a:chExt cx="413" cy="1068"/>
          </a:xfrm>
        </p:grpSpPr>
        <p:sp>
          <p:nvSpPr>
            <p:cNvPr id="9333" name="Rectangle 117"/>
            <p:cNvSpPr>
              <a:spLocks noChangeArrowheads="1"/>
            </p:cNvSpPr>
            <p:nvPr/>
          </p:nvSpPr>
          <p:spPr bwMode="auto">
            <a:xfrm>
              <a:off x="4653" y="2475"/>
              <a:ext cx="213" cy="115"/>
            </a:xfrm>
            <a:prstGeom prst="rect">
              <a:avLst/>
            </a:prstGeom>
            <a:solidFill>
              <a:srgbClr val="CCECFF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u="sng" kern="1200"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  <p:sp>
          <p:nvSpPr>
            <p:cNvPr id="9337" name="Freeform 121"/>
            <p:cNvSpPr>
              <a:spLocks/>
            </p:cNvSpPr>
            <p:nvPr/>
          </p:nvSpPr>
          <p:spPr bwMode="auto">
            <a:xfrm>
              <a:off x="4827" y="2592"/>
              <a:ext cx="239" cy="951"/>
            </a:xfrm>
            <a:custGeom>
              <a:avLst/>
              <a:gdLst>
                <a:gd name="T0" fmla="*/ 0 w 239"/>
                <a:gd name="T1" fmla="*/ 804 h 951"/>
                <a:gd name="T2" fmla="*/ 36 w 239"/>
                <a:gd name="T3" fmla="*/ 834 h 951"/>
                <a:gd name="T4" fmla="*/ 9 w 239"/>
                <a:gd name="T5" fmla="*/ 879 h 951"/>
                <a:gd name="T6" fmla="*/ 36 w 239"/>
                <a:gd name="T7" fmla="*/ 897 h 951"/>
                <a:gd name="T8" fmla="*/ 48 w 239"/>
                <a:gd name="T9" fmla="*/ 915 h 951"/>
                <a:gd name="T10" fmla="*/ 54 w 239"/>
                <a:gd name="T11" fmla="*/ 924 h 951"/>
                <a:gd name="T12" fmla="*/ 57 w 239"/>
                <a:gd name="T13" fmla="*/ 951 h 951"/>
                <a:gd name="T14" fmla="*/ 207 w 239"/>
                <a:gd name="T15" fmla="*/ 777 h 951"/>
                <a:gd name="T16" fmla="*/ 225 w 239"/>
                <a:gd name="T17" fmla="*/ 711 h 951"/>
                <a:gd name="T18" fmla="*/ 237 w 239"/>
                <a:gd name="T19" fmla="*/ 636 h 951"/>
                <a:gd name="T20" fmla="*/ 225 w 239"/>
                <a:gd name="T21" fmla="*/ 348 h 951"/>
                <a:gd name="T22" fmla="*/ 198 w 239"/>
                <a:gd name="T23" fmla="*/ 198 h 951"/>
                <a:gd name="T24" fmla="*/ 78 w 239"/>
                <a:gd name="T25" fmla="*/ 24 h 951"/>
                <a:gd name="T26" fmla="*/ 60 w 239"/>
                <a:gd name="T27" fmla="*/ 0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951">
                  <a:moveTo>
                    <a:pt x="0" y="804"/>
                  </a:moveTo>
                  <a:cubicBezTo>
                    <a:pt x="19" y="811"/>
                    <a:pt x="29" y="814"/>
                    <a:pt x="36" y="834"/>
                  </a:cubicBezTo>
                  <a:cubicBezTo>
                    <a:pt x="30" y="852"/>
                    <a:pt x="23" y="865"/>
                    <a:pt x="9" y="879"/>
                  </a:cubicBezTo>
                  <a:cubicBezTo>
                    <a:pt x="20" y="883"/>
                    <a:pt x="29" y="888"/>
                    <a:pt x="36" y="897"/>
                  </a:cubicBezTo>
                  <a:cubicBezTo>
                    <a:pt x="40" y="903"/>
                    <a:pt x="44" y="909"/>
                    <a:pt x="48" y="915"/>
                  </a:cubicBezTo>
                  <a:cubicBezTo>
                    <a:pt x="50" y="918"/>
                    <a:pt x="54" y="924"/>
                    <a:pt x="54" y="924"/>
                  </a:cubicBezTo>
                  <a:cubicBezTo>
                    <a:pt x="47" y="946"/>
                    <a:pt x="44" y="938"/>
                    <a:pt x="57" y="951"/>
                  </a:cubicBezTo>
                  <a:cubicBezTo>
                    <a:pt x="152" y="927"/>
                    <a:pt x="176" y="860"/>
                    <a:pt x="207" y="777"/>
                  </a:cubicBezTo>
                  <a:cubicBezTo>
                    <a:pt x="215" y="755"/>
                    <a:pt x="215" y="732"/>
                    <a:pt x="225" y="711"/>
                  </a:cubicBezTo>
                  <a:cubicBezTo>
                    <a:pt x="230" y="686"/>
                    <a:pt x="232" y="661"/>
                    <a:pt x="237" y="636"/>
                  </a:cubicBezTo>
                  <a:cubicBezTo>
                    <a:pt x="235" y="573"/>
                    <a:pt x="239" y="431"/>
                    <a:pt x="225" y="348"/>
                  </a:cubicBezTo>
                  <a:cubicBezTo>
                    <a:pt x="221" y="299"/>
                    <a:pt x="217" y="244"/>
                    <a:pt x="198" y="198"/>
                  </a:cubicBezTo>
                  <a:cubicBezTo>
                    <a:pt x="185" y="121"/>
                    <a:pt x="130" y="76"/>
                    <a:pt x="78" y="24"/>
                  </a:cubicBezTo>
                  <a:cubicBezTo>
                    <a:pt x="71" y="17"/>
                    <a:pt x="67" y="7"/>
                    <a:pt x="60" y="0"/>
                  </a:cubicBezTo>
                </a:path>
              </a:pathLst>
            </a:custGeom>
            <a:noFill/>
            <a:ln w="12700" cap="flat" cmpd="sng">
              <a:solidFill>
                <a:schemeClr val="tx1"/>
              </a:solidFill>
              <a:prstDash val="solid"/>
              <a:round/>
              <a:headEnd type="none" w="sm" len="sm"/>
              <a:tailEnd type="triangle" w="sm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endParaRPr lang="en-US" sz="1800" u="sng" kern="1200"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6100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531434" y="148680"/>
            <a:ext cx="6021659" cy="514350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Collision Resolution by </a:t>
            </a:r>
            <a:r>
              <a:rPr lang="en-US" altLang="en-US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Chaining (Example 1)</a:t>
            </a:r>
            <a:endParaRPr lang="en-US" alt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3011" name="Rectangle 3"/>
          <p:cNvSpPr>
            <a:spLocks noChangeArrowheads="1"/>
          </p:cNvSpPr>
          <p:nvPr/>
        </p:nvSpPr>
        <p:spPr bwMode="auto">
          <a:xfrm>
            <a:off x="4914900" y="1234530"/>
            <a:ext cx="628650" cy="3429000"/>
          </a:xfrm>
          <a:prstGeom prst="rect">
            <a:avLst/>
          </a:prstGeom>
          <a:solidFill>
            <a:srgbClr val="FFC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12" name="Line 4"/>
          <p:cNvSpPr>
            <a:spLocks noChangeShapeType="1"/>
          </p:cNvSpPr>
          <p:nvPr/>
        </p:nvSpPr>
        <p:spPr bwMode="auto">
          <a:xfrm>
            <a:off x="4914900" y="1577430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13" name="Line 5"/>
          <p:cNvSpPr>
            <a:spLocks noChangeShapeType="1"/>
          </p:cNvSpPr>
          <p:nvPr/>
        </p:nvSpPr>
        <p:spPr bwMode="auto">
          <a:xfrm>
            <a:off x="4914900" y="1920330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14" name="Line 6"/>
          <p:cNvSpPr>
            <a:spLocks noChangeShapeType="1"/>
          </p:cNvSpPr>
          <p:nvPr/>
        </p:nvSpPr>
        <p:spPr bwMode="auto">
          <a:xfrm>
            <a:off x="4914900" y="2263230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15" name="Line 7"/>
          <p:cNvSpPr>
            <a:spLocks noChangeShapeType="1"/>
          </p:cNvSpPr>
          <p:nvPr/>
        </p:nvSpPr>
        <p:spPr bwMode="auto">
          <a:xfrm>
            <a:off x="4914900" y="2606130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16" name="Line 8"/>
          <p:cNvSpPr>
            <a:spLocks noChangeShapeType="1"/>
          </p:cNvSpPr>
          <p:nvPr/>
        </p:nvSpPr>
        <p:spPr bwMode="auto">
          <a:xfrm>
            <a:off x="4914900" y="2949030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17" name="Line 9"/>
          <p:cNvSpPr>
            <a:spLocks noChangeShapeType="1"/>
          </p:cNvSpPr>
          <p:nvPr/>
        </p:nvSpPr>
        <p:spPr bwMode="auto">
          <a:xfrm>
            <a:off x="4914900" y="3291930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18" name="Line 10"/>
          <p:cNvSpPr>
            <a:spLocks noChangeShapeType="1"/>
          </p:cNvSpPr>
          <p:nvPr/>
        </p:nvSpPr>
        <p:spPr bwMode="auto">
          <a:xfrm>
            <a:off x="4914900" y="3634830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19" name="Line 11"/>
          <p:cNvSpPr>
            <a:spLocks noChangeShapeType="1"/>
          </p:cNvSpPr>
          <p:nvPr/>
        </p:nvSpPr>
        <p:spPr bwMode="auto">
          <a:xfrm>
            <a:off x="4914900" y="3977730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20" name="Line 12"/>
          <p:cNvSpPr>
            <a:spLocks noChangeShapeType="1"/>
          </p:cNvSpPr>
          <p:nvPr/>
        </p:nvSpPr>
        <p:spPr bwMode="auto">
          <a:xfrm>
            <a:off x="4914900" y="4320630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21" name="Text Box 13"/>
          <p:cNvSpPr txBox="1">
            <a:spLocks noChangeArrowheads="1"/>
          </p:cNvSpPr>
          <p:nvPr/>
        </p:nvSpPr>
        <p:spPr bwMode="auto">
          <a:xfrm>
            <a:off x="5543550" y="1291680"/>
            <a:ext cx="26481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0</a:t>
            </a:r>
          </a:p>
        </p:txBody>
      </p:sp>
      <p:sp>
        <p:nvSpPr>
          <p:cNvPr id="43022" name="Text Box 14"/>
          <p:cNvSpPr txBox="1">
            <a:spLocks noChangeArrowheads="1"/>
          </p:cNvSpPr>
          <p:nvPr/>
        </p:nvSpPr>
        <p:spPr bwMode="auto">
          <a:xfrm>
            <a:off x="5543550" y="4320630"/>
            <a:ext cx="45717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m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–1</a:t>
            </a:r>
            <a:endParaRPr lang="en-US" altLang="en-US" sz="1600" b="1" i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23" name="Text Box 15"/>
          <p:cNvSpPr txBox="1">
            <a:spLocks noChangeArrowheads="1"/>
          </p:cNvSpPr>
          <p:nvPr/>
        </p:nvSpPr>
        <p:spPr bwMode="auto">
          <a:xfrm>
            <a:off x="5543550" y="1920330"/>
            <a:ext cx="86754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1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)=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4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)</a:t>
            </a:r>
          </a:p>
        </p:txBody>
      </p:sp>
      <p:sp>
        <p:nvSpPr>
          <p:cNvPr id="43025" name="Text Box 17"/>
          <p:cNvSpPr txBox="1">
            <a:spLocks noChangeArrowheads="1"/>
          </p:cNvSpPr>
          <p:nvPr/>
        </p:nvSpPr>
        <p:spPr bwMode="auto">
          <a:xfrm>
            <a:off x="5543550" y="2949030"/>
            <a:ext cx="126669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2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)=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5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)=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6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)</a:t>
            </a:r>
          </a:p>
        </p:txBody>
      </p:sp>
      <p:sp>
        <p:nvSpPr>
          <p:cNvPr id="43026" name="Text Box 18"/>
          <p:cNvSpPr txBox="1">
            <a:spLocks noChangeArrowheads="1"/>
          </p:cNvSpPr>
          <p:nvPr/>
        </p:nvSpPr>
        <p:spPr bwMode="auto">
          <a:xfrm>
            <a:off x="5543550" y="3634830"/>
            <a:ext cx="88036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3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)=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7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)</a:t>
            </a:r>
          </a:p>
        </p:txBody>
      </p:sp>
      <p:sp>
        <p:nvSpPr>
          <p:cNvPr id="43027" name="Rectangle 19"/>
          <p:cNvSpPr>
            <a:spLocks noChangeArrowheads="1"/>
          </p:cNvSpPr>
          <p:nvPr/>
        </p:nvSpPr>
        <p:spPr bwMode="auto">
          <a:xfrm>
            <a:off x="4914900" y="1920330"/>
            <a:ext cx="62865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29" name="Rectangle 21"/>
          <p:cNvSpPr>
            <a:spLocks noChangeArrowheads="1"/>
          </p:cNvSpPr>
          <p:nvPr/>
        </p:nvSpPr>
        <p:spPr bwMode="auto">
          <a:xfrm>
            <a:off x="4914900" y="2949030"/>
            <a:ext cx="62865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30" name="Rectangle 22"/>
          <p:cNvSpPr>
            <a:spLocks noChangeArrowheads="1"/>
          </p:cNvSpPr>
          <p:nvPr/>
        </p:nvSpPr>
        <p:spPr bwMode="auto">
          <a:xfrm>
            <a:off x="4914900" y="3634830"/>
            <a:ext cx="62865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31" name="Oval 23"/>
          <p:cNvSpPr>
            <a:spLocks noChangeArrowheads="1"/>
          </p:cNvSpPr>
          <p:nvPr/>
        </p:nvSpPr>
        <p:spPr bwMode="auto">
          <a:xfrm>
            <a:off x="1314450" y="1177380"/>
            <a:ext cx="2800350" cy="2800350"/>
          </a:xfrm>
          <a:prstGeom prst="ellipse">
            <a:avLst/>
          </a:prstGeom>
          <a:solidFill>
            <a:srgbClr val="DDDDDD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b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32" name="Oval 24"/>
          <p:cNvSpPr>
            <a:spLocks noChangeArrowheads="1"/>
          </p:cNvSpPr>
          <p:nvPr/>
        </p:nvSpPr>
        <p:spPr bwMode="auto">
          <a:xfrm>
            <a:off x="1657350" y="2377530"/>
            <a:ext cx="2000250" cy="1371600"/>
          </a:xfrm>
          <a:prstGeom prst="ellipse">
            <a:avLst/>
          </a:prstGeom>
          <a:solidFill>
            <a:srgbClr val="CCECFF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b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33" name="Text Box 25"/>
          <p:cNvSpPr txBox="1">
            <a:spLocks noChangeArrowheads="1"/>
          </p:cNvSpPr>
          <p:nvPr/>
        </p:nvSpPr>
        <p:spPr bwMode="auto">
          <a:xfrm>
            <a:off x="2042241" y="1577430"/>
            <a:ext cx="125547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i="1" kern="1200">
                <a:latin typeface="Gabriola" panose="04040605051002020D02" pitchFamily="82" charset="0"/>
                <a:ea typeface="+mn-ea"/>
                <a:cs typeface="+mn-cs"/>
              </a:rPr>
              <a:t>U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(universe of keys)</a:t>
            </a:r>
          </a:p>
        </p:txBody>
      </p:sp>
      <p:sp>
        <p:nvSpPr>
          <p:cNvPr id="43034" name="Text Box 26"/>
          <p:cNvSpPr txBox="1">
            <a:spLocks noChangeArrowheads="1"/>
          </p:cNvSpPr>
          <p:nvPr/>
        </p:nvSpPr>
        <p:spPr bwMode="auto">
          <a:xfrm>
            <a:off x="1680687" y="2663280"/>
            <a:ext cx="558166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kern="1200">
                <a:latin typeface="Gabriola" panose="04040605051002020D02" pitchFamily="82" charset="0"/>
                <a:ea typeface="+mn-ea"/>
                <a:cs typeface="+mn-cs"/>
              </a:rPr>
              <a:t>(actual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kern="1200">
                <a:latin typeface="Gabriola" panose="04040605051002020D02" pitchFamily="82" charset="0"/>
                <a:ea typeface="+mn-ea"/>
                <a:cs typeface="+mn-cs"/>
              </a:rPr>
              <a:t>keys)</a:t>
            </a:r>
          </a:p>
        </p:txBody>
      </p:sp>
      <p:sp>
        <p:nvSpPr>
          <p:cNvPr id="43035" name="Oval 27"/>
          <p:cNvSpPr>
            <a:spLocks noChangeArrowheads="1"/>
          </p:cNvSpPr>
          <p:nvPr/>
        </p:nvSpPr>
        <p:spPr bwMode="auto">
          <a:xfrm>
            <a:off x="2514600" y="260613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36" name="Oval 28"/>
          <p:cNvSpPr>
            <a:spLocks noChangeArrowheads="1"/>
          </p:cNvSpPr>
          <p:nvPr/>
        </p:nvSpPr>
        <p:spPr bwMode="auto">
          <a:xfrm>
            <a:off x="3028950" y="277758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37" name="Oval 29"/>
          <p:cNvSpPr>
            <a:spLocks noChangeArrowheads="1"/>
          </p:cNvSpPr>
          <p:nvPr/>
        </p:nvSpPr>
        <p:spPr bwMode="auto">
          <a:xfrm>
            <a:off x="2571750" y="294903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38" name="Oval 30"/>
          <p:cNvSpPr>
            <a:spLocks noChangeArrowheads="1"/>
          </p:cNvSpPr>
          <p:nvPr/>
        </p:nvSpPr>
        <p:spPr bwMode="auto">
          <a:xfrm>
            <a:off x="2914650" y="300618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39" name="Oval 31"/>
          <p:cNvSpPr>
            <a:spLocks noChangeArrowheads="1"/>
          </p:cNvSpPr>
          <p:nvPr/>
        </p:nvSpPr>
        <p:spPr bwMode="auto">
          <a:xfrm>
            <a:off x="2686050" y="346338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40" name="Text Box 32"/>
          <p:cNvSpPr txBox="1">
            <a:spLocks noChangeArrowheads="1"/>
          </p:cNvSpPr>
          <p:nvPr/>
        </p:nvSpPr>
        <p:spPr bwMode="auto">
          <a:xfrm>
            <a:off x="2400300" y="2377531"/>
            <a:ext cx="280846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1</a:t>
            </a:r>
          </a:p>
        </p:txBody>
      </p:sp>
      <p:sp>
        <p:nvSpPr>
          <p:cNvPr id="43041" name="Text Box 33"/>
          <p:cNvSpPr txBox="1">
            <a:spLocks noChangeArrowheads="1"/>
          </p:cNvSpPr>
          <p:nvPr/>
        </p:nvSpPr>
        <p:spPr bwMode="auto">
          <a:xfrm>
            <a:off x="2343150" y="2891881"/>
            <a:ext cx="29206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2</a:t>
            </a:r>
          </a:p>
        </p:txBody>
      </p:sp>
      <p:sp>
        <p:nvSpPr>
          <p:cNvPr id="43042" name="Text Box 34"/>
          <p:cNvSpPr txBox="1">
            <a:spLocks noChangeArrowheads="1"/>
          </p:cNvSpPr>
          <p:nvPr/>
        </p:nvSpPr>
        <p:spPr bwMode="auto">
          <a:xfrm>
            <a:off x="2628900" y="3463381"/>
            <a:ext cx="29206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3</a:t>
            </a:r>
          </a:p>
        </p:txBody>
      </p:sp>
      <p:sp>
        <p:nvSpPr>
          <p:cNvPr id="43043" name="Text Box 35"/>
          <p:cNvSpPr txBox="1">
            <a:spLocks noChangeArrowheads="1"/>
          </p:cNvSpPr>
          <p:nvPr/>
        </p:nvSpPr>
        <p:spPr bwMode="auto">
          <a:xfrm>
            <a:off x="2857500" y="3006181"/>
            <a:ext cx="29367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5</a:t>
            </a:r>
          </a:p>
        </p:txBody>
      </p:sp>
      <p:sp>
        <p:nvSpPr>
          <p:cNvPr id="43044" name="Text Box 36"/>
          <p:cNvSpPr txBox="1">
            <a:spLocks noChangeArrowheads="1"/>
          </p:cNvSpPr>
          <p:nvPr/>
        </p:nvSpPr>
        <p:spPr bwMode="auto">
          <a:xfrm>
            <a:off x="2971800" y="2548981"/>
            <a:ext cx="30008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4</a:t>
            </a:r>
          </a:p>
        </p:txBody>
      </p:sp>
      <p:sp>
        <p:nvSpPr>
          <p:cNvPr id="43053" name="Oval 45"/>
          <p:cNvSpPr>
            <a:spLocks noChangeArrowheads="1"/>
          </p:cNvSpPr>
          <p:nvPr/>
        </p:nvSpPr>
        <p:spPr bwMode="auto">
          <a:xfrm>
            <a:off x="2343150" y="352053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54" name="Oval 46"/>
          <p:cNvSpPr>
            <a:spLocks noChangeArrowheads="1"/>
          </p:cNvSpPr>
          <p:nvPr/>
        </p:nvSpPr>
        <p:spPr bwMode="auto">
          <a:xfrm>
            <a:off x="3257550" y="312048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55" name="Oval 47"/>
          <p:cNvSpPr>
            <a:spLocks noChangeArrowheads="1"/>
          </p:cNvSpPr>
          <p:nvPr/>
        </p:nvSpPr>
        <p:spPr bwMode="auto">
          <a:xfrm>
            <a:off x="3086100" y="3406230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56" name="Text Box 48"/>
          <p:cNvSpPr txBox="1">
            <a:spLocks noChangeArrowheads="1"/>
          </p:cNvSpPr>
          <p:nvPr/>
        </p:nvSpPr>
        <p:spPr bwMode="auto">
          <a:xfrm>
            <a:off x="3257550" y="2949031"/>
            <a:ext cx="30008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6</a:t>
            </a:r>
          </a:p>
        </p:txBody>
      </p:sp>
      <p:sp>
        <p:nvSpPr>
          <p:cNvPr id="43057" name="Text Box 49"/>
          <p:cNvSpPr txBox="1">
            <a:spLocks noChangeArrowheads="1"/>
          </p:cNvSpPr>
          <p:nvPr/>
        </p:nvSpPr>
        <p:spPr bwMode="auto">
          <a:xfrm>
            <a:off x="3086100" y="3234781"/>
            <a:ext cx="29848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7</a:t>
            </a:r>
          </a:p>
        </p:txBody>
      </p:sp>
      <p:sp>
        <p:nvSpPr>
          <p:cNvPr id="43058" name="Text Box 50"/>
          <p:cNvSpPr txBox="1">
            <a:spLocks noChangeArrowheads="1"/>
          </p:cNvSpPr>
          <p:nvPr/>
        </p:nvSpPr>
        <p:spPr bwMode="auto">
          <a:xfrm>
            <a:off x="2171700" y="3291931"/>
            <a:ext cx="29848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8</a:t>
            </a:r>
          </a:p>
        </p:txBody>
      </p:sp>
      <p:sp>
        <p:nvSpPr>
          <p:cNvPr id="43059" name="Line 51"/>
          <p:cNvSpPr>
            <a:spLocks noChangeShapeType="1"/>
          </p:cNvSpPr>
          <p:nvPr/>
        </p:nvSpPr>
        <p:spPr bwMode="auto">
          <a:xfrm flipV="1">
            <a:off x="2571750" y="2091780"/>
            <a:ext cx="2343150" cy="5715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60" name="Line 52"/>
          <p:cNvSpPr>
            <a:spLocks noChangeShapeType="1"/>
          </p:cNvSpPr>
          <p:nvPr/>
        </p:nvSpPr>
        <p:spPr bwMode="auto">
          <a:xfrm flipV="1">
            <a:off x="3086100" y="2148930"/>
            <a:ext cx="1828800" cy="685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61" name="Line 53"/>
          <p:cNvSpPr>
            <a:spLocks noChangeShapeType="1"/>
          </p:cNvSpPr>
          <p:nvPr/>
        </p:nvSpPr>
        <p:spPr bwMode="auto">
          <a:xfrm>
            <a:off x="2571750" y="2949030"/>
            <a:ext cx="2343150" cy="57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62" name="Line 54"/>
          <p:cNvSpPr>
            <a:spLocks noChangeShapeType="1"/>
          </p:cNvSpPr>
          <p:nvPr/>
        </p:nvSpPr>
        <p:spPr bwMode="auto">
          <a:xfrm>
            <a:off x="2914650" y="3063330"/>
            <a:ext cx="20002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64" name="Line 56"/>
          <p:cNvSpPr>
            <a:spLocks noChangeShapeType="1"/>
          </p:cNvSpPr>
          <p:nvPr/>
        </p:nvSpPr>
        <p:spPr bwMode="auto">
          <a:xfrm>
            <a:off x="3314700" y="3177630"/>
            <a:ext cx="1600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65" name="Rectangle 57"/>
          <p:cNvSpPr>
            <a:spLocks noChangeArrowheads="1"/>
          </p:cNvSpPr>
          <p:nvPr/>
        </p:nvSpPr>
        <p:spPr bwMode="auto">
          <a:xfrm>
            <a:off x="4914900" y="3977730"/>
            <a:ext cx="62865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66" name="Line 58"/>
          <p:cNvSpPr>
            <a:spLocks noChangeShapeType="1"/>
          </p:cNvSpPr>
          <p:nvPr/>
        </p:nvSpPr>
        <p:spPr bwMode="auto">
          <a:xfrm>
            <a:off x="3086100" y="3406230"/>
            <a:ext cx="1828800" cy="285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67" name="Line 59"/>
          <p:cNvSpPr>
            <a:spLocks noChangeShapeType="1"/>
          </p:cNvSpPr>
          <p:nvPr/>
        </p:nvSpPr>
        <p:spPr bwMode="auto">
          <a:xfrm>
            <a:off x="2743200" y="3520530"/>
            <a:ext cx="2171700" cy="285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68" name="Line 60"/>
          <p:cNvSpPr>
            <a:spLocks noChangeShapeType="1"/>
          </p:cNvSpPr>
          <p:nvPr/>
        </p:nvSpPr>
        <p:spPr bwMode="auto">
          <a:xfrm>
            <a:off x="2400300" y="3520530"/>
            <a:ext cx="2514600" cy="5715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3069" name="Text Box 61"/>
          <p:cNvSpPr txBox="1">
            <a:spLocks noChangeArrowheads="1"/>
          </p:cNvSpPr>
          <p:nvPr/>
        </p:nvSpPr>
        <p:spPr bwMode="auto">
          <a:xfrm>
            <a:off x="5543550" y="3977730"/>
            <a:ext cx="49725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h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</a:t>
            </a: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8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)</a:t>
            </a:r>
          </a:p>
        </p:txBody>
      </p:sp>
      <p:sp>
        <p:nvSpPr>
          <p:cNvPr id="43070" name="Text Box 62"/>
          <p:cNvSpPr txBox="1">
            <a:spLocks noChangeArrowheads="1"/>
          </p:cNvSpPr>
          <p:nvPr/>
        </p:nvSpPr>
        <p:spPr bwMode="auto">
          <a:xfrm>
            <a:off x="4400550" y="2034630"/>
            <a:ext cx="30489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kern="1200">
                <a:solidFill>
                  <a:srgbClr val="FF3300"/>
                </a:solidFill>
                <a:latin typeface="Gabriola" panose="04040605051002020D02" pitchFamily="82" charset="0"/>
                <a:ea typeface="+mn-ea"/>
                <a:cs typeface="+mn-cs"/>
              </a:rPr>
              <a:t>X</a:t>
            </a:r>
          </a:p>
        </p:txBody>
      </p:sp>
      <p:sp>
        <p:nvSpPr>
          <p:cNvPr id="43071" name="Text Box 63"/>
          <p:cNvSpPr txBox="1">
            <a:spLocks noChangeArrowheads="1"/>
          </p:cNvSpPr>
          <p:nvPr/>
        </p:nvSpPr>
        <p:spPr bwMode="auto">
          <a:xfrm>
            <a:off x="4400550" y="2891880"/>
            <a:ext cx="30489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kern="1200">
                <a:solidFill>
                  <a:srgbClr val="FF3300"/>
                </a:solidFill>
                <a:latin typeface="Gabriola" panose="04040605051002020D02" pitchFamily="82" charset="0"/>
                <a:ea typeface="+mn-ea"/>
                <a:cs typeface="+mn-cs"/>
              </a:rPr>
              <a:t>X</a:t>
            </a:r>
          </a:p>
        </p:txBody>
      </p:sp>
      <p:sp>
        <p:nvSpPr>
          <p:cNvPr id="43072" name="Text Box 64"/>
          <p:cNvSpPr txBox="1">
            <a:spLocks noChangeArrowheads="1"/>
          </p:cNvSpPr>
          <p:nvPr/>
        </p:nvSpPr>
        <p:spPr bwMode="auto">
          <a:xfrm>
            <a:off x="4343400" y="3520530"/>
            <a:ext cx="30489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kern="1200">
                <a:solidFill>
                  <a:srgbClr val="FF3300"/>
                </a:solidFill>
                <a:latin typeface="Gabriola" panose="04040605051002020D02" pitchFamily="82" charset="0"/>
                <a:ea typeface="+mn-ea"/>
                <a:cs typeface="+mn-cs"/>
              </a:rPr>
              <a:t>X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56453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3"/>
          <p:cNvSpPr txBox="1">
            <a:spLocks noGrp="1"/>
          </p:cNvSpPr>
          <p:nvPr>
            <p:ph type="title"/>
          </p:nvPr>
        </p:nvSpPr>
        <p:spPr>
          <a:xfrm>
            <a:off x="-157842" y="749975"/>
            <a:ext cx="2607128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Entry level </a:t>
            </a:r>
            <a:br>
              <a:rPr lang="en" sz="32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</a:br>
            <a:r>
              <a:rPr lang="en" sz="32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Questions</a:t>
            </a:r>
            <a:endParaRPr sz="3200" b="1" dirty="0">
              <a:solidFill>
                <a:schemeClr val="accent3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59" name="Google Shape;459;p23"/>
          <p:cNvSpPr txBox="1">
            <a:spLocks noGrp="1"/>
          </p:cNvSpPr>
          <p:nvPr>
            <p:ph type="body" idx="1"/>
          </p:nvPr>
        </p:nvSpPr>
        <p:spPr>
          <a:xfrm>
            <a:off x="2683000" y="678537"/>
            <a:ext cx="5434984" cy="3300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How can we implement the dictionaries efficiently for various operations – insert, delete, search, etc.?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Is there any Searching technique having the worst case time complexity of O(1)?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How to resolve the collisions?</a:t>
            </a:r>
            <a:endParaRPr dirty="0"/>
          </a:p>
        </p:txBody>
      </p:sp>
      <p:sp>
        <p:nvSpPr>
          <p:cNvPr id="462" name="Google Shape;462;p2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607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62" name="Rectangle 82"/>
          <p:cNvSpPr>
            <a:spLocks noChangeArrowheads="1"/>
          </p:cNvSpPr>
          <p:nvPr/>
        </p:nvSpPr>
        <p:spPr bwMode="auto">
          <a:xfrm>
            <a:off x="6515100" y="29192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2</a:t>
            </a:r>
          </a:p>
        </p:txBody>
      </p:sp>
      <p:sp>
        <p:nvSpPr>
          <p:cNvPr id="46083" name="Rectangle 3"/>
          <p:cNvSpPr>
            <a:spLocks noChangeArrowheads="1"/>
          </p:cNvSpPr>
          <p:nvPr/>
        </p:nvSpPr>
        <p:spPr bwMode="auto">
          <a:xfrm>
            <a:off x="4914900" y="1204794"/>
            <a:ext cx="628650" cy="3429000"/>
          </a:xfrm>
          <a:prstGeom prst="rect">
            <a:avLst/>
          </a:prstGeom>
          <a:solidFill>
            <a:srgbClr val="FFC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84" name="Line 4"/>
          <p:cNvSpPr>
            <a:spLocks noChangeShapeType="1"/>
          </p:cNvSpPr>
          <p:nvPr/>
        </p:nvSpPr>
        <p:spPr bwMode="auto">
          <a:xfrm>
            <a:off x="4914900" y="1547694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85" name="Line 5"/>
          <p:cNvSpPr>
            <a:spLocks noChangeShapeType="1"/>
          </p:cNvSpPr>
          <p:nvPr/>
        </p:nvSpPr>
        <p:spPr bwMode="auto">
          <a:xfrm>
            <a:off x="4914900" y="1890594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86" name="Line 6"/>
          <p:cNvSpPr>
            <a:spLocks noChangeShapeType="1"/>
          </p:cNvSpPr>
          <p:nvPr/>
        </p:nvSpPr>
        <p:spPr bwMode="auto">
          <a:xfrm>
            <a:off x="4914900" y="2233494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87" name="Line 7"/>
          <p:cNvSpPr>
            <a:spLocks noChangeShapeType="1"/>
          </p:cNvSpPr>
          <p:nvPr/>
        </p:nvSpPr>
        <p:spPr bwMode="auto">
          <a:xfrm>
            <a:off x="4914900" y="2576394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88" name="Line 8"/>
          <p:cNvSpPr>
            <a:spLocks noChangeShapeType="1"/>
          </p:cNvSpPr>
          <p:nvPr/>
        </p:nvSpPr>
        <p:spPr bwMode="auto">
          <a:xfrm>
            <a:off x="4914900" y="2919294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89" name="Line 9"/>
          <p:cNvSpPr>
            <a:spLocks noChangeShapeType="1"/>
          </p:cNvSpPr>
          <p:nvPr/>
        </p:nvSpPr>
        <p:spPr bwMode="auto">
          <a:xfrm>
            <a:off x="4914900" y="3262194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90" name="Line 10"/>
          <p:cNvSpPr>
            <a:spLocks noChangeShapeType="1"/>
          </p:cNvSpPr>
          <p:nvPr/>
        </p:nvSpPr>
        <p:spPr bwMode="auto">
          <a:xfrm>
            <a:off x="4914900" y="3605094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91" name="Line 11"/>
          <p:cNvSpPr>
            <a:spLocks noChangeShapeType="1"/>
          </p:cNvSpPr>
          <p:nvPr/>
        </p:nvSpPr>
        <p:spPr bwMode="auto">
          <a:xfrm>
            <a:off x="4914900" y="3947994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92" name="Line 12"/>
          <p:cNvSpPr>
            <a:spLocks noChangeShapeType="1"/>
          </p:cNvSpPr>
          <p:nvPr/>
        </p:nvSpPr>
        <p:spPr bwMode="auto">
          <a:xfrm>
            <a:off x="4914900" y="4290894"/>
            <a:ext cx="628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93" name="Text Box 13"/>
          <p:cNvSpPr txBox="1">
            <a:spLocks noChangeArrowheads="1"/>
          </p:cNvSpPr>
          <p:nvPr/>
        </p:nvSpPr>
        <p:spPr bwMode="auto">
          <a:xfrm>
            <a:off x="5543550" y="1261944"/>
            <a:ext cx="26481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0</a:t>
            </a:r>
          </a:p>
        </p:txBody>
      </p:sp>
      <p:sp>
        <p:nvSpPr>
          <p:cNvPr id="46094" name="Text Box 14"/>
          <p:cNvSpPr txBox="1">
            <a:spLocks noChangeArrowheads="1"/>
          </p:cNvSpPr>
          <p:nvPr/>
        </p:nvSpPr>
        <p:spPr bwMode="auto">
          <a:xfrm>
            <a:off x="5543550" y="4290894"/>
            <a:ext cx="45717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m</a:t>
            </a: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–1</a:t>
            </a:r>
            <a:endParaRPr lang="en-US" altLang="en-US" sz="1600" b="1" i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98" name="Rectangle 18"/>
          <p:cNvSpPr>
            <a:spLocks noChangeArrowheads="1"/>
          </p:cNvSpPr>
          <p:nvPr/>
        </p:nvSpPr>
        <p:spPr bwMode="auto">
          <a:xfrm>
            <a:off x="4914900" y="1890594"/>
            <a:ext cx="62865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099" name="Rectangle 19"/>
          <p:cNvSpPr>
            <a:spLocks noChangeArrowheads="1"/>
          </p:cNvSpPr>
          <p:nvPr/>
        </p:nvSpPr>
        <p:spPr bwMode="auto">
          <a:xfrm>
            <a:off x="4914900" y="2919294"/>
            <a:ext cx="62865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00" name="Rectangle 20"/>
          <p:cNvSpPr>
            <a:spLocks noChangeArrowheads="1"/>
          </p:cNvSpPr>
          <p:nvPr/>
        </p:nvSpPr>
        <p:spPr bwMode="auto">
          <a:xfrm>
            <a:off x="4914900" y="3605094"/>
            <a:ext cx="62865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01" name="Oval 21"/>
          <p:cNvSpPr>
            <a:spLocks noChangeArrowheads="1"/>
          </p:cNvSpPr>
          <p:nvPr/>
        </p:nvSpPr>
        <p:spPr bwMode="auto">
          <a:xfrm>
            <a:off x="1314450" y="1147644"/>
            <a:ext cx="2800350" cy="2800350"/>
          </a:xfrm>
          <a:prstGeom prst="ellipse">
            <a:avLst/>
          </a:prstGeom>
          <a:solidFill>
            <a:srgbClr val="DDDDDD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b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02" name="Oval 22"/>
          <p:cNvSpPr>
            <a:spLocks noChangeArrowheads="1"/>
          </p:cNvSpPr>
          <p:nvPr/>
        </p:nvSpPr>
        <p:spPr bwMode="auto">
          <a:xfrm>
            <a:off x="1657350" y="2347794"/>
            <a:ext cx="2000250" cy="1371600"/>
          </a:xfrm>
          <a:prstGeom prst="ellipse">
            <a:avLst/>
          </a:prstGeom>
          <a:solidFill>
            <a:srgbClr val="CCECFF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b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03" name="Text Box 23"/>
          <p:cNvSpPr txBox="1">
            <a:spLocks noChangeArrowheads="1"/>
          </p:cNvSpPr>
          <p:nvPr/>
        </p:nvSpPr>
        <p:spPr bwMode="auto">
          <a:xfrm>
            <a:off x="2042241" y="1547694"/>
            <a:ext cx="125547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i="1" kern="1200">
                <a:latin typeface="Gabriola" panose="04040605051002020D02" pitchFamily="82" charset="0"/>
                <a:ea typeface="+mn-ea"/>
                <a:cs typeface="+mn-cs"/>
              </a:rPr>
              <a:t>U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kern="1200">
                <a:latin typeface="Gabriola" panose="04040605051002020D02" pitchFamily="82" charset="0"/>
                <a:ea typeface="+mn-ea"/>
                <a:cs typeface="+mn-cs"/>
              </a:rPr>
              <a:t>(universe of keys)</a:t>
            </a:r>
          </a:p>
        </p:txBody>
      </p:sp>
      <p:sp>
        <p:nvSpPr>
          <p:cNvPr id="46104" name="Text Box 24"/>
          <p:cNvSpPr txBox="1">
            <a:spLocks noChangeArrowheads="1"/>
          </p:cNvSpPr>
          <p:nvPr/>
        </p:nvSpPr>
        <p:spPr bwMode="auto">
          <a:xfrm>
            <a:off x="1680687" y="2633544"/>
            <a:ext cx="558166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kern="1200">
                <a:latin typeface="Gabriola" panose="04040605051002020D02" pitchFamily="82" charset="0"/>
                <a:ea typeface="+mn-ea"/>
                <a:cs typeface="+mn-cs"/>
              </a:rPr>
              <a:t>(actual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kern="1200">
                <a:latin typeface="Gabriola" panose="04040605051002020D02" pitchFamily="82" charset="0"/>
                <a:ea typeface="+mn-ea"/>
                <a:cs typeface="+mn-cs"/>
              </a:rPr>
              <a:t>keys)</a:t>
            </a:r>
          </a:p>
        </p:txBody>
      </p:sp>
      <p:sp>
        <p:nvSpPr>
          <p:cNvPr id="46105" name="Oval 25"/>
          <p:cNvSpPr>
            <a:spLocks noChangeArrowheads="1"/>
          </p:cNvSpPr>
          <p:nvPr/>
        </p:nvSpPr>
        <p:spPr bwMode="auto">
          <a:xfrm>
            <a:off x="2514600" y="2576394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06" name="Oval 26"/>
          <p:cNvSpPr>
            <a:spLocks noChangeArrowheads="1"/>
          </p:cNvSpPr>
          <p:nvPr/>
        </p:nvSpPr>
        <p:spPr bwMode="auto">
          <a:xfrm>
            <a:off x="3028950" y="2747844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07" name="Oval 27"/>
          <p:cNvSpPr>
            <a:spLocks noChangeArrowheads="1"/>
          </p:cNvSpPr>
          <p:nvPr/>
        </p:nvSpPr>
        <p:spPr bwMode="auto">
          <a:xfrm>
            <a:off x="2571750" y="2919294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08" name="Oval 28"/>
          <p:cNvSpPr>
            <a:spLocks noChangeArrowheads="1"/>
          </p:cNvSpPr>
          <p:nvPr/>
        </p:nvSpPr>
        <p:spPr bwMode="auto">
          <a:xfrm>
            <a:off x="2914650" y="2976444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09" name="Oval 29"/>
          <p:cNvSpPr>
            <a:spLocks noChangeArrowheads="1"/>
          </p:cNvSpPr>
          <p:nvPr/>
        </p:nvSpPr>
        <p:spPr bwMode="auto">
          <a:xfrm>
            <a:off x="2686050" y="3433644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10" name="Text Box 30"/>
          <p:cNvSpPr txBox="1">
            <a:spLocks noChangeArrowheads="1"/>
          </p:cNvSpPr>
          <p:nvPr/>
        </p:nvSpPr>
        <p:spPr bwMode="auto">
          <a:xfrm>
            <a:off x="2400300" y="2347795"/>
            <a:ext cx="280846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1</a:t>
            </a:r>
          </a:p>
        </p:txBody>
      </p:sp>
      <p:sp>
        <p:nvSpPr>
          <p:cNvPr id="46111" name="Text Box 31"/>
          <p:cNvSpPr txBox="1">
            <a:spLocks noChangeArrowheads="1"/>
          </p:cNvSpPr>
          <p:nvPr/>
        </p:nvSpPr>
        <p:spPr bwMode="auto">
          <a:xfrm>
            <a:off x="2343150" y="2862145"/>
            <a:ext cx="29206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2</a:t>
            </a:r>
          </a:p>
        </p:txBody>
      </p:sp>
      <p:sp>
        <p:nvSpPr>
          <p:cNvPr id="46112" name="Text Box 32"/>
          <p:cNvSpPr txBox="1">
            <a:spLocks noChangeArrowheads="1"/>
          </p:cNvSpPr>
          <p:nvPr/>
        </p:nvSpPr>
        <p:spPr bwMode="auto">
          <a:xfrm>
            <a:off x="2628900" y="3433645"/>
            <a:ext cx="29206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3</a:t>
            </a:r>
          </a:p>
        </p:txBody>
      </p:sp>
      <p:sp>
        <p:nvSpPr>
          <p:cNvPr id="46113" name="Text Box 33"/>
          <p:cNvSpPr txBox="1">
            <a:spLocks noChangeArrowheads="1"/>
          </p:cNvSpPr>
          <p:nvPr/>
        </p:nvSpPr>
        <p:spPr bwMode="auto">
          <a:xfrm>
            <a:off x="2857500" y="2976445"/>
            <a:ext cx="29367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5</a:t>
            </a:r>
          </a:p>
        </p:txBody>
      </p:sp>
      <p:sp>
        <p:nvSpPr>
          <p:cNvPr id="46114" name="Text Box 34"/>
          <p:cNvSpPr txBox="1">
            <a:spLocks noChangeArrowheads="1"/>
          </p:cNvSpPr>
          <p:nvPr/>
        </p:nvSpPr>
        <p:spPr bwMode="auto">
          <a:xfrm>
            <a:off x="2971800" y="2519245"/>
            <a:ext cx="30008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4</a:t>
            </a:r>
          </a:p>
        </p:txBody>
      </p:sp>
      <p:sp>
        <p:nvSpPr>
          <p:cNvPr id="46115" name="Oval 35"/>
          <p:cNvSpPr>
            <a:spLocks noChangeArrowheads="1"/>
          </p:cNvSpPr>
          <p:nvPr/>
        </p:nvSpPr>
        <p:spPr bwMode="auto">
          <a:xfrm>
            <a:off x="2343150" y="3490794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16" name="Oval 36"/>
          <p:cNvSpPr>
            <a:spLocks noChangeArrowheads="1"/>
          </p:cNvSpPr>
          <p:nvPr/>
        </p:nvSpPr>
        <p:spPr bwMode="auto">
          <a:xfrm>
            <a:off x="3257550" y="3090744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17" name="Oval 37"/>
          <p:cNvSpPr>
            <a:spLocks noChangeArrowheads="1"/>
          </p:cNvSpPr>
          <p:nvPr/>
        </p:nvSpPr>
        <p:spPr bwMode="auto">
          <a:xfrm>
            <a:off x="3086100" y="3376494"/>
            <a:ext cx="57150" cy="5715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18" name="Text Box 38"/>
          <p:cNvSpPr txBox="1">
            <a:spLocks noChangeArrowheads="1"/>
          </p:cNvSpPr>
          <p:nvPr/>
        </p:nvSpPr>
        <p:spPr bwMode="auto">
          <a:xfrm>
            <a:off x="3257550" y="2919295"/>
            <a:ext cx="30008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6</a:t>
            </a:r>
          </a:p>
        </p:txBody>
      </p:sp>
      <p:sp>
        <p:nvSpPr>
          <p:cNvPr id="46119" name="Text Box 39"/>
          <p:cNvSpPr txBox="1">
            <a:spLocks noChangeArrowheads="1"/>
          </p:cNvSpPr>
          <p:nvPr/>
        </p:nvSpPr>
        <p:spPr bwMode="auto">
          <a:xfrm>
            <a:off x="3086100" y="3205045"/>
            <a:ext cx="29848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7</a:t>
            </a:r>
          </a:p>
        </p:txBody>
      </p:sp>
      <p:sp>
        <p:nvSpPr>
          <p:cNvPr id="46120" name="Text Box 40"/>
          <p:cNvSpPr txBox="1">
            <a:spLocks noChangeArrowheads="1"/>
          </p:cNvSpPr>
          <p:nvPr/>
        </p:nvSpPr>
        <p:spPr bwMode="auto">
          <a:xfrm>
            <a:off x="2171700" y="3262195"/>
            <a:ext cx="29848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b="1" kern="1200" baseline="-25000">
                <a:latin typeface="Gabriola" panose="04040605051002020D02" pitchFamily="82" charset="0"/>
                <a:ea typeface="+mn-ea"/>
                <a:cs typeface="+mn-cs"/>
              </a:rPr>
              <a:t>8</a:t>
            </a:r>
          </a:p>
        </p:txBody>
      </p:sp>
      <p:sp>
        <p:nvSpPr>
          <p:cNvPr id="46121" name="Line 41"/>
          <p:cNvSpPr>
            <a:spLocks noChangeShapeType="1"/>
          </p:cNvSpPr>
          <p:nvPr/>
        </p:nvSpPr>
        <p:spPr bwMode="auto">
          <a:xfrm flipV="1">
            <a:off x="2571750" y="2062044"/>
            <a:ext cx="2343150" cy="5715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22" name="Line 42"/>
          <p:cNvSpPr>
            <a:spLocks noChangeShapeType="1"/>
          </p:cNvSpPr>
          <p:nvPr/>
        </p:nvSpPr>
        <p:spPr bwMode="auto">
          <a:xfrm flipV="1">
            <a:off x="3086100" y="2119194"/>
            <a:ext cx="1828800" cy="685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23" name="Line 43"/>
          <p:cNvSpPr>
            <a:spLocks noChangeShapeType="1"/>
          </p:cNvSpPr>
          <p:nvPr/>
        </p:nvSpPr>
        <p:spPr bwMode="auto">
          <a:xfrm>
            <a:off x="2571750" y="2919294"/>
            <a:ext cx="2343150" cy="57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24" name="Line 44"/>
          <p:cNvSpPr>
            <a:spLocks noChangeShapeType="1"/>
          </p:cNvSpPr>
          <p:nvPr/>
        </p:nvSpPr>
        <p:spPr bwMode="auto">
          <a:xfrm>
            <a:off x="2914650" y="3033594"/>
            <a:ext cx="20002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25" name="Line 45"/>
          <p:cNvSpPr>
            <a:spLocks noChangeShapeType="1"/>
          </p:cNvSpPr>
          <p:nvPr/>
        </p:nvSpPr>
        <p:spPr bwMode="auto">
          <a:xfrm>
            <a:off x="3314700" y="3147894"/>
            <a:ext cx="1600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26" name="Rectangle 46"/>
          <p:cNvSpPr>
            <a:spLocks noChangeArrowheads="1"/>
          </p:cNvSpPr>
          <p:nvPr/>
        </p:nvSpPr>
        <p:spPr bwMode="auto">
          <a:xfrm>
            <a:off x="4914900" y="3947994"/>
            <a:ext cx="62865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27" name="Line 47"/>
          <p:cNvSpPr>
            <a:spLocks noChangeShapeType="1"/>
          </p:cNvSpPr>
          <p:nvPr/>
        </p:nvSpPr>
        <p:spPr bwMode="auto">
          <a:xfrm>
            <a:off x="3086100" y="3376494"/>
            <a:ext cx="1828800" cy="285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28" name="Line 48"/>
          <p:cNvSpPr>
            <a:spLocks noChangeShapeType="1"/>
          </p:cNvSpPr>
          <p:nvPr/>
        </p:nvSpPr>
        <p:spPr bwMode="auto">
          <a:xfrm>
            <a:off x="2743200" y="3490794"/>
            <a:ext cx="2171700" cy="285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29" name="Line 49"/>
          <p:cNvSpPr>
            <a:spLocks noChangeShapeType="1"/>
          </p:cNvSpPr>
          <p:nvPr/>
        </p:nvSpPr>
        <p:spPr bwMode="auto">
          <a:xfrm>
            <a:off x="2400300" y="3490794"/>
            <a:ext cx="2514600" cy="5715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34" name="Rectangle 54"/>
          <p:cNvSpPr>
            <a:spLocks noChangeArrowheads="1"/>
          </p:cNvSpPr>
          <p:nvPr/>
        </p:nvSpPr>
        <p:spPr bwMode="auto">
          <a:xfrm>
            <a:off x="5715000" y="18905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1</a:t>
            </a:r>
            <a:endParaRPr lang="en-US" altLang="en-US" sz="1600" b="1" i="1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36" name="Line 56"/>
          <p:cNvSpPr>
            <a:spLocks noChangeShapeType="1"/>
          </p:cNvSpPr>
          <p:nvPr/>
        </p:nvSpPr>
        <p:spPr bwMode="auto">
          <a:xfrm>
            <a:off x="6000750" y="18905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37" name="Rectangle 57"/>
          <p:cNvSpPr>
            <a:spLocks noChangeArrowheads="1"/>
          </p:cNvSpPr>
          <p:nvPr/>
        </p:nvSpPr>
        <p:spPr bwMode="auto">
          <a:xfrm>
            <a:off x="6515100" y="18905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4</a:t>
            </a:r>
          </a:p>
        </p:txBody>
      </p:sp>
      <p:sp>
        <p:nvSpPr>
          <p:cNvPr id="46138" name="Line 58"/>
          <p:cNvSpPr>
            <a:spLocks noChangeShapeType="1"/>
          </p:cNvSpPr>
          <p:nvPr/>
        </p:nvSpPr>
        <p:spPr bwMode="auto">
          <a:xfrm>
            <a:off x="6800850" y="18905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39" name="Rectangle 59"/>
          <p:cNvSpPr>
            <a:spLocks noChangeArrowheads="1"/>
          </p:cNvSpPr>
          <p:nvPr/>
        </p:nvSpPr>
        <p:spPr bwMode="auto">
          <a:xfrm>
            <a:off x="5715000" y="29192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5</a:t>
            </a:r>
          </a:p>
        </p:txBody>
      </p:sp>
      <p:sp>
        <p:nvSpPr>
          <p:cNvPr id="46140" name="Line 60"/>
          <p:cNvSpPr>
            <a:spLocks noChangeShapeType="1"/>
          </p:cNvSpPr>
          <p:nvPr/>
        </p:nvSpPr>
        <p:spPr bwMode="auto">
          <a:xfrm>
            <a:off x="6000750" y="29192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42" name="Line 62"/>
          <p:cNvSpPr>
            <a:spLocks noChangeShapeType="1"/>
          </p:cNvSpPr>
          <p:nvPr/>
        </p:nvSpPr>
        <p:spPr bwMode="auto">
          <a:xfrm>
            <a:off x="6800850" y="29192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43" name="Rectangle 63"/>
          <p:cNvSpPr>
            <a:spLocks noChangeArrowheads="1"/>
          </p:cNvSpPr>
          <p:nvPr/>
        </p:nvSpPr>
        <p:spPr bwMode="auto">
          <a:xfrm>
            <a:off x="7315200" y="29192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44" name="Line 64"/>
          <p:cNvSpPr>
            <a:spLocks noChangeShapeType="1"/>
          </p:cNvSpPr>
          <p:nvPr/>
        </p:nvSpPr>
        <p:spPr bwMode="auto">
          <a:xfrm>
            <a:off x="7600950" y="29192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45" name="Rectangle 65"/>
          <p:cNvSpPr>
            <a:spLocks noChangeArrowheads="1"/>
          </p:cNvSpPr>
          <p:nvPr/>
        </p:nvSpPr>
        <p:spPr bwMode="auto">
          <a:xfrm>
            <a:off x="5715000" y="36050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46" name="Line 66"/>
          <p:cNvSpPr>
            <a:spLocks noChangeShapeType="1"/>
          </p:cNvSpPr>
          <p:nvPr/>
        </p:nvSpPr>
        <p:spPr bwMode="auto">
          <a:xfrm>
            <a:off x="6000750" y="36050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47" name="Rectangle 67"/>
          <p:cNvSpPr>
            <a:spLocks noChangeArrowheads="1"/>
          </p:cNvSpPr>
          <p:nvPr/>
        </p:nvSpPr>
        <p:spPr bwMode="auto">
          <a:xfrm>
            <a:off x="6515100" y="36050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48" name="Line 68"/>
          <p:cNvSpPr>
            <a:spLocks noChangeShapeType="1"/>
          </p:cNvSpPr>
          <p:nvPr/>
        </p:nvSpPr>
        <p:spPr bwMode="auto">
          <a:xfrm>
            <a:off x="6800850" y="36050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49" name="Rectangle 69"/>
          <p:cNvSpPr>
            <a:spLocks noChangeArrowheads="1"/>
          </p:cNvSpPr>
          <p:nvPr/>
        </p:nvSpPr>
        <p:spPr bwMode="auto">
          <a:xfrm>
            <a:off x="5715000" y="4005144"/>
            <a:ext cx="571500" cy="28575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50" name="Line 70"/>
          <p:cNvSpPr>
            <a:spLocks noChangeShapeType="1"/>
          </p:cNvSpPr>
          <p:nvPr/>
        </p:nvSpPr>
        <p:spPr bwMode="auto">
          <a:xfrm>
            <a:off x="6000750" y="4005144"/>
            <a:ext cx="0" cy="285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51" name="Line 71"/>
          <p:cNvSpPr>
            <a:spLocks noChangeShapeType="1"/>
          </p:cNvSpPr>
          <p:nvPr/>
        </p:nvSpPr>
        <p:spPr bwMode="auto">
          <a:xfrm>
            <a:off x="5372100" y="2062044"/>
            <a:ext cx="342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52" name="Line 72"/>
          <p:cNvSpPr>
            <a:spLocks noChangeShapeType="1"/>
          </p:cNvSpPr>
          <p:nvPr/>
        </p:nvSpPr>
        <p:spPr bwMode="auto">
          <a:xfrm>
            <a:off x="6172200" y="2062044"/>
            <a:ext cx="342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53" name="Line 73"/>
          <p:cNvSpPr>
            <a:spLocks noChangeShapeType="1"/>
          </p:cNvSpPr>
          <p:nvPr/>
        </p:nvSpPr>
        <p:spPr bwMode="auto">
          <a:xfrm>
            <a:off x="5372100" y="3090744"/>
            <a:ext cx="342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54" name="Line 74"/>
          <p:cNvSpPr>
            <a:spLocks noChangeShapeType="1"/>
          </p:cNvSpPr>
          <p:nvPr/>
        </p:nvSpPr>
        <p:spPr bwMode="auto">
          <a:xfrm>
            <a:off x="6172200" y="3090744"/>
            <a:ext cx="342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55" name="Line 75"/>
          <p:cNvSpPr>
            <a:spLocks noChangeShapeType="1"/>
          </p:cNvSpPr>
          <p:nvPr/>
        </p:nvSpPr>
        <p:spPr bwMode="auto">
          <a:xfrm>
            <a:off x="6972300" y="3090744"/>
            <a:ext cx="342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56" name="Line 76"/>
          <p:cNvSpPr>
            <a:spLocks noChangeShapeType="1"/>
          </p:cNvSpPr>
          <p:nvPr/>
        </p:nvSpPr>
        <p:spPr bwMode="auto">
          <a:xfrm>
            <a:off x="5372100" y="3776544"/>
            <a:ext cx="342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57" name="Line 77"/>
          <p:cNvSpPr>
            <a:spLocks noChangeShapeType="1"/>
          </p:cNvSpPr>
          <p:nvPr/>
        </p:nvSpPr>
        <p:spPr bwMode="auto">
          <a:xfrm>
            <a:off x="6229350" y="3776544"/>
            <a:ext cx="2857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58" name="Line 78"/>
          <p:cNvSpPr>
            <a:spLocks noChangeShapeType="1"/>
          </p:cNvSpPr>
          <p:nvPr/>
        </p:nvSpPr>
        <p:spPr bwMode="auto">
          <a:xfrm>
            <a:off x="5372100" y="4119444"/>
            <a:ext cx="342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66" name="Rectangle 86"/>
          <p:cNvSpPr>
            <a:spLocks noChangeArrowheads="1"/>
          </p:cNvSpPr>
          <p:nvPr/>
        </p:nvSpPr>
        <p:spPr bwMode="auto">
          <a:xfrm>
            <a:off x="7315200" y="29192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6</a:t>
            </a:r>
          </a:p>
        </p:txBody>
      </p:sp>
      <p:sp>
        <p:nvSpPr>
          <p:cNvPr id="46167" name="Line 87"/>
          <p:cNvSpPr>
            <a:spLocks noChangeShapeType="1"/>
          </p:cNvSpPr>
          <p:nvPr/>
        </p:nvSpPr>
        <p:spPr bwMode="auto">
          <a:xfrm>
            <a:off x="7600950" y="29192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68" name="Rectangle 88"/>
          <p:cNvSpPr>
            <a:spLocks noChangeArrowheads="1"/>
          </p:cNvSpPr>
          <p:nvPr/>
        </p:nvSpPr>
        <p:spPr bwMode="auto">
          <a:xfrm>
            <a:off x="5715000" y="36050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7</a:t>
            </a:r>
          </a:p>
        </p:txBody>
      </p:sp>
      <p:sp>
        <p:nvSpPr>
          <p:cNvPr id="46169" name="Line 89"/>
          <p:cNvSpPr>
            <a:spLocks noChangeShapeType="1"/>
          </p:cNvSpPr>
          <p:nvPr/>
        </p:nvSpPr>
        <p:spPr bwMode="auto">
          <a:xfrm>
            <a:off x="6000750" y="36050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70" name="Rectangle 90"/>
          <p:cNvSpPr>
            <a:spLocks noChangeArrowheads="1"/>
          </p:cNvSpPr>
          <p:nvPr/>
        </p:nvSpPr>
        <p:spPr bwMode="auto">
          <a:xfrm>
            <a:off x="6515100" y="360509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3</a:t>
            </a:r>
          </a:p>
        </p:txBody>
      </p:sp>
      <p:sp>
        <p:nvSpPr>
          <p:cNvPr id="46171" name="Line 91"/>
          <p:cNvSpPr>
            <a:spLocks noChangeShapeType="1"/>
          </p:cNvSpPr>
          <p:nvPr/>
        </p:nvSpPr>
        <p:spPr bwMode="auto">
          <a:xfrm>
            <a:off x="6800850" y="360509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72" name="Rectangle 92"/>
          <p:cNvSpPr>
            <a:spLocks noChangeArrowheads="1"/>
          </p:cNvSpPr>
          <p:nvPr/>
        </p:nvSpPr>
        <p:spPr bwMode="auto">
          <a:xfrm>
            <a:off x="5715000" y="4005144"/>
            <a:ext cx="571500" cy="342900"/>
          </a:xfrm>
          <a:prstGeom prst="rect">
            <a:avLst/>
          </a:prstGeom>
          <a:solidFill>
            <a:srgbClr val="CCE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i="1" kern="1200">
                <a:latin typeface="Gabriola" panose="04040605051002020D02" pitchFamily="82" charset="0"/>
                <a:ea typeface="+mn-ea"/>
                <a:cs typeface="+mn-cs"/>
              </a:rPr>
              <a:t>k</a:t>
            </a:r>
            <a:r>
              <a:rPr lang="en-US" altLang="en-US" sz="1600" b="1" kern="1200" baseline="-25000">
                <a:latin typeface="Gabriola" panose="04040605051002020D02" pitchFamily="82" charset="0"/>
                <a:ea typeface="+mn-ea"/>
                <a:cs typeface="+mn-cs"/>
              </a:rPr>
              <a:t>8</a:t>
            </a:r>
          </a:p>
        </p:txBody>
      </p:sp>
      <p:sp>
        <p:nvSpPr>
          <p:cNvPr id="46173" name="Line 93"/>
          <p:cNvSpPr>
            <a:spLocks noChangeShapeType="1"/>
          </p:cNvSpPr>
          <p:nvPr/>
        </p:nvSpPr>
        <p:spPr bwMode="auto">
          <a:xfrm>
            <a:off x="6000750" y="4005144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76" name="Line 96"/>
          <p:cNvSpPr>
            <a:spLocks noChangeShapeType="1"/>
          </p:cNvSpPr>
          <p:nvPr/>
        </p:nvSpPr>
        <p:spPr bwMode="auto">
          <a:xfrm flipH="1">
            <a:off x="5086350" y="1261944"/>
            <a:ext cx="34290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77" name="Line 97"/>
          <p:cNvSpPr>
            <a:spLocks noChangeShapeType="1"/>
          </p:cNvSpPr>
          <p:nvPr/>
        </p:nvSpPr>
        <p:spPr bwMode="auto">
          <a:xfrm flipH="1">
            <a:off x="5086350" y="1604844"/>
            <a:ext cx="34290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78" name="Line 98"/>
          <p:cNvSpPr>
            <a:spLocks noChangeShapeType="1"/>
          </p:cNvSpPr>
          <p:nvPr/>
        </p:nvSpPr>
        <p:spPr bwMode="auto">
          <a:xfrm flipH="1">
            <a:off x="5086350" y="2290644"/>
            <a:ext cx="34290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79" name="Line 99"/>
          <p:cNvSpPr>
            <a:spLocks noChangeShapeType="1"/>
          </p:cNvSpPr>
          <p:nvPr/>
        </p:nvSpPr>
        <p:spPr bwMode="auto">
          <a:xfrm flipH="1">
            <a:off x="5086350" y="2633544"/>
            <a:ext cx="34290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80" name="Line 100"/>
          <p:cNvSpPr>
            <a:spLocks noChangeShapeType="1"/>
          </p:cNvSpPr>
          <p:nvPr/>
        </p:nvSpPr>
        <p:spPr bwMode="auto">
          <a:xfrm flipH="1">
            <a:off x="5086350" y="3319344"/>
            <a:ext cx="34290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81" name="Line 101"/>
          <p:cNvSpPr>
            <a:spLocks noChangeShapeType="1"/>
          </p:cNvSpPr>
          <p:nvPr/>
        </p:nvSpPr>
        <p:spPr bwMode="auto">
          <a:xfrm flipH="1">
            <a:off x="5086350" y="4348044"/>
            <a:ext cx="34290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82" name="Line 102"/>
          <p:cNvSpPr>
            <a:spLocks noChangeShapeType="1"/>
          </p:cNvSpPr>
          <p:nvPr/>
        </p:nvSpPr>
        <p:spPr bwMode="auto">
          <a:xfrm flipH="1">
            <a:off x="6858000" y="1947744"/>
            <a:ext cx="17145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83" name="Line 103"/>
          <p:cNvSpPr>
            <a:spLocks noChangeShapeType="1"/>
          </p:cNvSpPr>
          <p:nvPr/>
        </p:nvSpPr>
        <p:spPr bwMode="auto">
          <a:xfrm flipH="1">
            <a:off x="7658100" y="2976444"/>
            <a:ext cx="17145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84" name="Line 104"/>
          <p:cNvSpPr>
            <a:spLocks noChangeShapeType="1"/>
          </p:cNvSpPr>
          <p:nvPr/>
        </p:nvSpPr>
        <p:spPr bwMode="auto">
          <a:xfrm flipH="1">
            <a:off x="6858000" y="3662244"/>
            <a:ext cx="17145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46185" name="Line 105"/>
          <p:cNvSpPr>
            <a:spLocks noChangeShapeType="1"/>
          </p:cNvSpPr>
          <p:nvPr/>
        </p:nvSpPr>
        <p:spPr bwMode="auto">
          <a:xfrm flipH="1">
            <a:off x="6057900" y="4062294"/>
            <a:ext cx="17145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b="1" u="sng" kern="1200">
              <a:latin typeface="Gabriola" panose="04040605051002020D02" pitchFamily="82" charset="0"/>
              <a:ea typeface="+mn-ea"/>
              <a:cs typeface="+mn-cs"/>
            </a:endParaRPr>
          </a:p>
        </p:txBody>
      </p:sp>
      <p:sp>
        <p:nvSpPr>
          <p:cNvPr id="90" name="Rectangle 2"/>
          <p:cNvSpPr txBox="1">
            <a:spLocks noChangeArrowheads="1"/>
          </p:cNvSpPr>
          <p:nvPr/>
        </p:nvSpPr>
        <p:spPr>
          <a:xfrm>
            <a:off x="1531434" y="148680"/>
            <a:ext cx="602165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altLang="en-US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Collision Resolution by Chaining (Example 1)</a:t>
            </a:r>
            <a:endParaRPr lang="en-US" alt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236697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905330" y="706706"/>
            <a:ext cx="4429042" cy="4271962"/>
          </a:xfrm>
        </p:spPr>
        <p:txBody>
          <a:bodyPr/>
          <a:lstStyle/>
          <a:p>
            <a:r>
              <a:rPr lang="en-US" altLang="en-US" b="1" dirty="0">
                <a:latin typeface="Gabriola" panose="04040605051002020D02" pitchFamily="82" charset="0"/>
              </a:rPr>
              <a:t>Maintain a list of all elements that hash to the same value</a:t>
            </a:r>
          </a:p>
          <a:p>
            <a:r>
              <a:rPr lang="en-US" altLang="en-US" b="1" dirty="0">
                <a:latin typeface="Gabriola" panose="04040605051002020D02" pitchFamily="82" charset="0"/>
              </a:rPr>
              <a:t>Search using the hash function to determine which list to traverse</a:t>
            </a:r>
          </a:p>
          <a:p>
            <a:endParaRPr lang="en-US" altLang="en-US" b="1" dirty="0">
              <a:latin typeface="Gabriola" panose="04040605051002020D02" pitchFamily="82" charset="0"/>
            </a:endParaRPr>
          </a:p>
          <a:p>
            <a:pPr>
              <a:spcBef>
                <a:spcPct val="400000"/>
              </a:spcBef>
            </a:pPr>
            <a:r>
              <a:rPr lang="en-US" altLang="en-US" b="1" dirty="0">
                <a:latin typeface="Gabriola" panose="04040605051002020D02" pitchFamily="82" charset="0"/>
              </a:rPr>
              <a:t>Insert/deletion–once the </a:t>
            </a:r>
            <a:r>
              <a:rPr lang="ja-JP" altLang="en-US" b="1" dirty="0">
                <a:latin typeface="Gabriola" panose="04040605051002020D02" pitchFamily="82" charset="0"/>
              </a:rPr>
              <a:t>“</a:t>
            </a:r>
            <a:r>
              <a:rPr lang="en-US" altLang="ja-JP" b="1" dirty="0">
                <a:latin typeface="Gabriola" panose="04040605051002020D02" pitchFamily="82" charset="0"/>
              </a:rPr>
              <a:t>bucket</a:t>
            </a:r>
            <a:r>
              <a:rPr lang="ja-JP" altLang="en-US" b="1" dirty="0">
                <a:latin typeface="Gabriola" panose="04040605051002020D02" pitchFamily="82" charset="0"/>
              </a:rPr>
              <a:t>”</a:t>
            </a:r>
            <a:r>
              <a:rPr lang="en-US" altLang="ja-JP" b="1" dirty="0">
                <a:latin typeface="Gabriola" panose="04040605051002020D02" pitchFamily="82" charset="0"/>
              </a:rPr>
              <a:t>  is found through </a:t>
            </a:r>
            <a:r>
              <a:rPr lang="en-US" altLang="ja-JP" b="1" i="1" dirty="0">
                <a:latin typeface="Gabriola" panose="04040605051002020D02" pitchFamily="82" charset="0"/>
              </a:rPr>
              <a:t>Hash</a:t>
            </a:r>
            <a:r>
              <a:rPr lang="en-US" altLang="ja-JP" b="1" dirty="0">
                <a:latin typeface="Gabriola" panose="04040605051002020D02" pitchFamily="82" charset="0"/>
              </a:rPr>
              <a:t>, insert and delete are list operations</a:t>
            </a:r>
            <a:endParaRPr lang="en-US" altLang="en-US" b="1" dirty="0">
              <a:latin typeface="Gabriola" panose="04040605051002020D02" pitchFamily="82" charset="0"/>
            </a:endParaRPr>
          </a:p>
        </p:txBody>
      </p:sp>
      <p:sp>
        <p:nvSpPr>
          <p:cNvPr id="152580" name="Text Box 4"/>
          <p:cNvSpPr txBox="1">
            <a:spLocks noChangeArrowheads="1"/>
          </p:cNvSpPr>
          <p:nvPr/>
        </p:nvSpPr>
        <p:spPr bwMode="auto">
          <a:xfrm>
            <a:off x="5334372" y="3497465"/>
            <a:ext cx="2608585" cy="1280052"/>
          </a:xfrm>
          <a:prstGeom prst="rect">
            <a:avLst/>
          </a:prstGeom>
          <a:solidFill>
            <a:srgbClr val="EDECD2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7965" tIns="33983" rIns="67965" bIns="33983">
            <a:spAutoFit/>
          </a:bodyPr>
          <a:lstStyle>
            <a:lvl1pPr defTabSz="228600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 defTabSz="228600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 defTabSz="228600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 defTabSz="228600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 defTabSz="228600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defTabSz="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defTabSz="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defTabSz="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defTabSz="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 defTabSz="160729" eaLnBrk="0" fontAlgn="base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</a:pPr>
            <a: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  <a:t/>
            </a:r>
            <a:b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</a:br>
            <a: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  <a:t>class HashTable {</a:t>
            </a:r>
            <a:b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</a:br>
            <a: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  <a:t>	…… </a:t>
            </a:r>
            <a:b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</a:br>
            <a: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  <a:t>	private:</a:t>
            </a:r>
            <a:b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</a:br>
            <a: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  <a:t>		unsigned int Hsize;</a:t>
            </a:r>
            <a:b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</a:br>
            <a: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  <a:t>		List&lt;E,K&gt; *TheList;</a:t>
            </a:r>
            <a:b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</a:br>
            <a:r>
              <a:rPr kumimoji="0" lang="en-US" altLang="en-US" sz="1406" b="1" kern="1200">
                <a:solidFill>
                  <a:srgbClr val="000000"/>
                </a:solidFill>
                <a:latin typeface="Courier New" panose="02070309020205020404" pitchFamily="49" charset="0"/>
                <a:cs typeface="+mn-cs"/>
              </a:rPr>
              <a:t>		…… </a:t>
            </a:r>
          </a:p>
        </p:txBody>
      </p:sp>
      <p:sp>
        <p:nvSpPr>
          <p:cNvPr id="152581" name="Text Box 5"/>
          <p:cNvSpPr txBox="1">
            <a:spLocks noChangeArrowheads="1"/>
          </p:cNvSpPr>
          <p:nvPr/>
        </p:nvSpPr>
        <p:spPr bwMode="auto">
          <a:xfrm>
            <a:off x="1201601" y="2385040"/>
            <a:ext cx="3804047" cy="933931"/>
          </a:xfrm>
          <a:prstGeom prst="rect">
            <a:avLst/>
          </a:prstGeom>
          <a:solidFill>
            <a:srgbClr val="EDECD2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67965" tIns="33983" rIns="67965" bIns="33983">
            <a:spAutoFit/>
          </a:bodyPr>
          <a:lstStyle>
            <a:lvl1pPr defTabSz="28892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482600" defTabSz="28892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966788" defTabSz="28892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449388" defTabSz="28892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1933575" defTabSz="28892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390775" defTabSz="2889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847975" defTabSz="2889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05175" defTabSz="2889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762375" defTabSz="2889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defTabSz="203143" eaLnBrk="0" fontAlgn="base" hangingPunct="0">
              <a:lnSpc>
                <a:spcPct val="80000"/>
              </a:lnSpc>
              <a:spcAft>
                <a:spcPct val="0"/>
              </a:spcAft>
              <a:buClrTx/>
              <a:defRPr/>
            </a:pPr>
            <a:r>
              <a:rPr lang="en-US" sz="1406" b="1" kern="1200" dirty="0">
                <a:solidFill>
                  <a:srgbClr val="FF0000"/>
                </a:solidFill>
                <a:latin typeface="Courier New" charset="0"/>
                <a:cs typeface="+mn-cs"/>
              </a:rPr>
              <a:t>find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(</a:t>
            </a:r>
            <a:r>
              <a:rPr lang="en-US" sz="1406" b="1" kern="1200" dirty="0" err="1">
                <a:solidFill>
                  <a:srgbClr val="000000"/>
                </a:solidFill>
                <a:latin typeface="Courier New" charset="0"/>
                <a:cs typeface="+mn-cs"/>
              </a:rPr>
              <a:t>k,e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)</a:t>
            </a:r>
            <a:b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</a:b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	</a:t>
            </a:r>
            <a:r>
              <a:rPr lang="en-US" sz="1406" b="1" kern="1200" dirty="0" err="1">
                <a:solidFill>
                  <a:srgbClr val="000000"/>
                </a:solidFill>
                <a:latin typeface="Courier New" charset="0"/>
                <a:cs typeface="+mn-cs"/>
              </a:rPr>
              <a:t>HashVal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 = </a:t>
            </a:r>
            <a:r>
              <a:rPr lang="en-US" sz="1406" b="1" i="1" kern="1200" dirty="0">
                <a:solidFill>
                  <a:srgbClr val="000000"/>
                </a:solidFill>
                <a:latin typeface="Courier New" charset="0"/>
                <a:cs typeface="+mn-cs"/>
              </a:rPr>
              <a:t>Hash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(</a:t>
            </a:r>
            <a:r>
              <a:rPr lang="en-US" sz="1406" b="1" kern="1200" dirty="0" err="1">
                <a:solidFill>
                  <a:srgbClr val="000000"/>
                </a:solidFill>
                <a:latin typeface="Courier New" charset="0"/>
                <a:cs typeface="+mn-cs"/>
              </a:rPr>
              <a:t>k,Hsize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);</a:t>
            </a:r>
            <a:b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</a:b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	</a:t>
            </a:r>
            <a:r>
              <a:rPr lang="en-US" sz="1406" b="1" kern="1200" dirty="0">
                <a:solidFill>
                  <a:srgbClr val="000000"/>
                </a:solidFill>
                <a:cs typeface="+mn-cs"/>
              </a:rPr>
              <a:t>if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 (</a:t>
            </a:r>
            <a:r>
              <a:rPr lang="en-US" sz="1406" b="1" kern="1200" dirty="0" err="1">
                <a:solidFill>
                  <a:srgbClr val="000000"/>
                </a:solidFill>
                <a:latin typeface="Courier New" charset="0"/>
                <a:cs typeface="+mn-cs"/>
              </a:rPr>
              <a:t>TheList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[</a:t>
            </a:r>
            <a:r>
              <a:rPr lang="en-US" sz="1406" b="1" kern="1200" dirty="0" err="1">
                <a:solidFill>
                  <a:srgbClr val="000000"/>
                </a:solidFill>
                <a:latin typeface="Courier New" charset="0"/>
                <a:cs typeface="+mn-cs"/>
              </a:rPr>
              <a:t>HashVal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].Search(</a:t>
            </a:r>
            <a:r>
              <a:rPr lang="en-US" sz="1406" b="1" kern="1200" dirty="0" err="1">
                <a:solidFill>
                  <a:srgbClr val="000000"/>
                </a:solidFill>
                <a:latin typeface="Courier New" charset="0"/>
                <a:cs typeface="+mn-cs"/>
              </a:rPr>
              <a:t>k,e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))</a:t>
            </a:r>
            <a:b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</a:b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	</a:t>
            </a:r>
            <a:r>
              <a:rPr lang="en-US" sz="1406" b="1" kern="1200" dirty="0">
                <a:solidFill>
                  <a:srgbClr val="000000"/>
                </a:solidFill>
                <a:cs typeface="+mn-cs"/>
              </a:rPr>
              <a:t>then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 return true;</a:t>
            </a:r>
            <a:b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</a:b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	</a:t>
            </a:r>
            <a:r>
              <a:rPr lang="en-US" sz="1406" b="1" kern="1200" dirty="0">
                <a:solidFill>
                  <a:srgbClr val="000000"/>
                </a:solidFill>
                <a:cs typeface="+mn-cs"/>
              </a:rPr>
              <a:t>else</a:t>
            </a:r>
            <a:r>
              <a:rPr lang="en-US" sz="1406" b="1" kern="1200" dirty="0">
                <a:solidFill>
                  <a:srgbClr val="000000"/>
                </a:solidFill>
                <a:latin typeface="Courier New" charset="0"/>
                <a:cs typeface="+mn-cs"/>
              </a:rPr>
              <a:t> return false;</a:t>
            </a:r>
          </a:p>
        </p:txBody>
      </p:sp>
      <p:grpSp>
        <p:nvGrpSpPr>
          <p:cNvPr id="30726" name="Group 6"/>
          <p:cNvGrpSpPr>
            <a:grpSpLocks/>
          </p:cNvGrpSpPr>
          <p:nvPr/>
        </p:nvGrpSpPr>
        <p:grpSpPr bwMode="auto">
          <a:xfrm>
            <a:off x="5754450" y="732536"/>
            <a:ext cx="1990205" cy="2580680"/>
            <a:chOff x="4112" y="95"/>
            <a:chExt cx="1783" cy="2312"/>
          </a:xfrm>
        </p:grpSpPr>
        <p:sp>
          <p:nvSpPr>
            <p:cNvPr id="152583" name="Rectangle 7"/>
            <p:cNvSpPr>
              <a:spLocks noChangeArrowheads="1"/>
            </p:cNvSpPr>
            <p:nvPr/>
          </p:nvSpPr>
          <p:spPr bwMode="auto">
            <a:xfrm>
              <a:off x="4383" y="155"/>
              <a:ext cx="352" cy="225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84" name="Rectangle 8"/>
            <p:cNvSpPr>
              <a:spLocks noChangeArrowheads="1"/>
            </p:cNvSpPr>
            <p:nvPr/>
          </p:nvSpPr>
          <p:spPr bwMode="auto">
            <a:xfrm>
              <a:off x="4987" y="769"/>
              <a:ext cx="353" cy="205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85" name="Rectangle 9"/>
            <p:cNvSpPr>
              <a:spLocks noChangeArrowheads="1"/>
            </p:cNvSpPr>
            <p:nvPr/>
          </p:nvSpPr>
          <p:spPr bwMode="auto">
            <a:xfrm>
              <a:off x="5542" y="1998"/>
              <a:ext cx="353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86" name="Rectangle 10"/>
            <p:cNvSpPr>
              <a:spLocks noChangeArrowheads="1"/>
            </p:cNvSpPr>
            <p:nvPr/>
          </p:nvSpPr>
          <p:spPr bwMode="auto">
            <a:xfrm>
              <a:off x="4987" y="1588"/>
              <a:ext cx="353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29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87" name="Rectangle 11"/>
            <p:cNvSpPr>
              <a:spLocks noChangeArrowheads="1"/>
            </p:cNvSpPr>
            <p:nvPr/>
          </p:nvSpPr>
          <p:spPr bwMode="auto">
            <a:xfrm>
              <a:off x="4987" y="1998"/>
              <a:ext cx="353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20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88" name="Rectangle 12"/>
            <p:cNvSpPr>
              <a:spLocks noChangeArrowheads="1"/>
            </p:cNvSpPr>
            <p:nvPr/>
          </p:nvSpPr>
          <p:spPr bwMode="auto">
            <a:xfrm>
              <a:off x="4987" y="359"/>
              <a:ext cx="353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89" name="Rectangle 13"/>
            <p:cNvSpPr>
              <a:spLocks noChangeArrowheads="1"/>
            </p:cNvSpPr>
            <p:nvPr/>
          </p:nvSpPr>
          <p:spPr bwMode="auto">
            <a:xfrm>
              <a:off x="4383" y="769"/>
              <a:ext cx="352" cy="205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 dirty="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36</a:t>
              </a:r>
              <a:endParaRPr kumimoji="1" lang="en-US" b="1" kern="1200" dirty="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90" name="Rectangle 14"/>
            <p:cNvSpPr>
              <a:spLocks noChangeArrowheads="1"/>
            </p:cNvSpPr>
            <p:nvPr/>
          </p:nvSpPr>
          <p:spPr bwMode="auto">
            <a:xfrm>
              <a:off x="5542" y="359"/>
              <a:ext cx="353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56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91" name="Rectangle 15"/>
            <p:cNvSpPr>
              <a:spLocks noChangeArrowheads="1"/>
            </p:cNvSpPr>
            <p:nvPr/>
          </p:nvSpPr>
          <p:spPr bwMode="auto">
            <a:xfrm>
              <a:off x="4383" y="359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23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92" name="Rectangle 16"/>
            <p:cNvSpPr>
              <a:spLocks noChangeArrowheads="1"/>
            </p:cNvSpPr>
            <p:nvPr/>
          </p:nvSpPr>
          <p:spPr bwMode="auto">
            <a:xfrm>
              <a:off x="4383" y="1179"/>
              <a:ext cx="352" cy="204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2593" name="Rectangle 17"/>
            <p:cNvSpPr>
              <a:spLocks noChangeArrowheads="1"/>
            </p:cNvSpPr>
            <p:nvPr/>
          </p:nvSpPr>
          <p:spPr bwMode="auto">
            <a:xfrm>
              <a:off x="4383" y="564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2594" name="Rectangle 18"/>
            <p:cNvSpPr>
              <a:spLocks noChangeArrowheads="1"/>
            </p:cNvSpPr>
            <p:nvPr/>
          </p:nvSpPr>
          <p:spPr bwMode="auto">
            <a:xfrm>
              <a:off x="4383" y="1998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2595" name="Rectangle 19"/>
            <p:cNvSpPr>
              <a:spLocks noChangeArrowheads="1"/>
            </p:cNvSpPr>
            <p:nvPr/>
          </p:nvSpPr>
          <p:spPr bwMode="auto">
            <a:xfrm>
              <a:off x="4383" y="1383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17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2596" name="Rectangle 20"/>
            <p:cNvSpPr>
              <a:spLocks noChangeArrowheads="1"/>
            </p:cNvSpPr>
            <p:nvPr/>
          </p:nvSpPr>
          <p:spPr bwMode="auto">
            <a:xfrm>
              <a:off x="4383" y="1588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  <p:cxnSp>
          <p:nvCxnSpPr>
            <p:cNvPr id="152597" name="AutoShape 21"/>
            <p:cNvCxnSpPr>
              <a:cxnSpLocks noChangeShapeType="1"/>
              <a:stCxn id="152591" idx="3"/>
              <a:endCxn id="152588" idx="1"/>
            </p:cNvCxnSpPr>
            <p:nvPr/>
          </p:nvCxnSpPr>
          <p:spPr bwMode="auto">
            <a:xfrm>
              <a:off x="4735" y="462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2598" name="AutoShape 22"/>
            <p:cNvCxnSpPr>
              <a:cxnSpLocks noChangeShapeType="1"/>
              <a:stCxn id="152589" idx="3"/>
              <a:endCxn id="152584" idx="1"/>
            </p:cNvCxnSpPr>
            <p:nvPr/>
          </p:nvCxnSpPr>
          <p:spPr bwMode="auto">
            <a:xfrm>
              <a:off x="4735" y="872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2599" name="AutoShape 23"/>
            <p:cNvCxnSpPr>
              <a:cxnSpLocks noChangeShapeType="1"/>
              <a:stCxn id="152596" idx="3"/>
              <a:endCxn id="152586" idx="1"/>
            </p:cNvCxnSpPr>
            <p:nvPr/>
          </p:nvCxnSpPr>
          <p:spPr bwMode="auto">
            <a:xfrm>
              <a:off x="4735" y="1691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2600" name="AutoShape 24"/>
            <p:cNvCxnSpPr>
              <a:cxnSpLocks noChangeShapeType="1"/>
              <a:stCxn id="152594" idx="3"/>
              <a:endCxn id="152587" idx="1"/>
            </p:cNvCxnSpPr>
            <p:nvPr/>
          </p:nvCxnSpPr>
          <p:spPr bwMode="auto">
            <a:xfrm>
              <a:off x="4735" y="2101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2601" name="AutoShape 25"/>
            <p:cNvCxnSpPr>
              <a:cxnSpLocks noChangeShapeType="1"/>
              <a:stCxn id="152588" idx="3"/>
              <a:endCxn id="152590" idx="1"/>
            </p:cNvCxnSpPr>
            <p:nvPr/>
          </p:nvCxnSpPr>
          <p:spPr bwMode="auto">
            <a:xfrm>
              <a:off x="5340" y="462"/>
              <a:ext cx="20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2602" name="AutoShape 26"/>
            <p:cNvCxnSpPr>
              <a:cxnSpLocks noChangeShapeType="1"/>
              <a:stCxn id="152587" idx="3"/>
              <a:endCxn id="152585" idx="1"/>
            </p:cNvCxnSpPr>
            <p:nvPr/>
          </p:nvCxnSpPr>
          <p:spPr bwMode="auto">
            <a:xfrm>
              <a:off x="5340" y="2101"/>
              <a:ext cx="20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52603" name="Text Box 27"/>
            <p:cNvSpPr txBox="1">
              <a:spLocks noChangeArrowheads="1"/>
            </p:cNvSpPr>
            <p:nvPr/>
          </p:nvSpPr>
          <p:spPr bwMode="auto">
            <a:xfrm>
              <a:off x="4112" y="95"/>
              <a:ext cx="222" cy="22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</p:grpSp>
      <p:sp>
        <p:nvSpPr>
          <p:cNvPr id="29" name="Rectangle 2"/>
          <p:cNvSpPr txBox="1">
            <a:spLocks noChangeArrowheads="1"/>
          </p:cNvSpPr>
          <p:nvPr/>
        </p:nvSpPr>
        <p:spPr>
          <a:xfrm>
            <a:off x="1533418" y="72639"/>
            <a:ext cx="602165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altLang="en-US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Collision Resolution by Chaining (Example 2)</a:t>
            </a:r>
            <a:endParaRPr lang="en-US" alt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42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71" name="Group 3"/>
          <p:cNvGrpSpPr>
            <a:grpSpLocks/>
          </p:cNvGrpSpPr>
          <p:nvPr/>
        </p:nvGrpSpPr>
        <p:grpSpPr bwMode="auto">
          <a:xfrm>
            <a:off x="1941090" y="2034852"/>
            <a:ext cx="1991320" cy="2513707"/>
            <a:chOff x="667" y="1823"/>
            <a:chExt cx="1784" cy="2252"/>
          </a:xfrm>
        </p:grpSpPr>
        <p:sp>
          <p:nvSpPr>
            <p:cNvPr id="153604" name="Rectangle 4"/>
            <p:cNvSpPr>
              <a:spLocks noChangeArrowheads="1"/>
            </p:cNvSpPr>
            <p:nvPr/>
          </p:nvSpPr>
          <p:spPr bwMode="auto">
            <a:xfrm>
              <a:off x="939" y="1823"/>
              <a:ext cx="352" cy="225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05" name="Rectangle 5"/>
            <p:cNvSpPr>
              <a:spLocks noChangeArrowheads="1"/>
            </p:cNvSpPr>
            <p:nvPr/>
          </p:nvSpPr>
          <p:spPr bwMode="auto">
            <a:xfrm>
              <a:off x="1543" y="2437"/>
              <a:ext cx="353" cy="205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06" name="Rectangle 6"/>
            <p:cNvSpPr>
              <a:spLocks noChangeArrowheads="1"/>
            </p:cNvSpPr>
            <p:nvPr/>
          </p:nvSpPr>
          <p:spPr bwMode="auto">
            <a:xfrm>
              <a:off x="2098" y="3666"/>
              <a:ext cx="353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07" name="Rectangle 7"/>
            <p:cNvSpPr>
              <a:spLocks noChangeArrowheads="1"/>
            </p:cNvSpPr>
            <p:nvPr/>
          </p:nvSpPr>
          <p:spPr bwMode="auto">
            <a:xfrm>
              <a:off x="1543" y="3256"/>
              <a:ext cx="353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29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08" name="Rectangle 8"/>
            <p:cNvSpPr>
              <a:spLocks noChangeArrowheads="1"/>
            </p:cNvSpPr>
            <p:nvPr/>
          </p:nvSpPr>
          <p:spPr bwMode="auto">
            <a:xfrm>
              <a:off x="1543" y="3666"/>
              <a:ext cx="353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20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09" name="Rectangle 9"/>
            <p:cNvSpPr>
              <a:spLocks noChangeArrowheads="1"/>
            </p:cNvSpPr>
            <p:nvPr/>
          </p:nvSpPr>
          <p:spPr bwMode="auto">
            <a:xfrm>
              <a:off x="1543" y="2027"/>
              <a:ext cx="353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257175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10" name="Rectangle 10"/>
            <p:cNvSpPr>
              <a:spLocks noChangeArrowheads="1"/>
            </p:cNvSpPr>
            <p:nvPr/>
          </p:nvSpPr>
          <p:spPr bwMode="auto">
            <a:xfrm>
              <a:off x="939" y="2437"/>
              <a:ext cx="352" cy="205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36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11" name="Rectangle 11"/>
            <p:cNvSpPr>
              <a:spLocks noChangeArrowheads="1"/>
            </p:cNvSpPr>
            <p:nvPr/>
          </p:nvSpPr>
          <p:spPr bwMode="auto">
            <a:xfrm>
              <a:off x="2098" y="2027"/>
              <a:ext cx="353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56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12" name="Rectangle 12"/>
            <p:cNvSpPr>
              <a:spLocks noChangeArrowheads="1"/>
            </p:cNvSpPr>
            <p:nvPr/>
          </p:nvSpPr>
          <p:spPr bwMode="auto">
            <a:xfrm>
              <a:off x="939" y="2027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23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13" name="Rectangle 13"/>
            <p:cNvSpPr>
              <a:spLocks noChangeArrowheads="1"/>
            </p:cNvSpPr>
            <p:nvPr/>
          </p:nvSpPr>
          <p:spPr bwMode="auto">
            <a:xfrm>
              <a:off x="939" y="2847"/>
              <a:ext cx="352" cy="204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3614" name="Rectangle 14"/>
            <p:cNvSpPr>
              <a:spLocks noChangeArrowheads="1"/>
            </p:cNvSpPr>
            <p:nvPr/>
          </p:nvSpPr>
          <p:spPr bwMode="auto">
            <a:xfrm>
              <a:off x="939" y="2232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3615" name="Rectangle 15"/>
            <p:cNvSpPr>
              <a:spLocks noChangeArrowheads="1"/>
            </p:cNvSpPr>
            <p:nvPr/>
          </p:nvSpPr>
          <p:spPr bwMode="auto">
            <a:xfrm>
              <a:off x="939" y="3666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3616" name="Rectangle 16"/>
            <p:cNvSpPr>
              <a:spLocks noChangeArrowheads="1"/>
            </p:cNvSpPr>
            <p:nvPr/>
          </p:nvSpPr>
          <p:spPr bwMode="auto">
            <a:xfrm>
              <a:off x="939" y="3051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17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17" name="Rectangle 17"/>
            <p:cNvSpPr>
              <a:spLocks noChangeArrowheads="1"/>
            </p:cNvSpPr>
            <p:nvPr/>
          </p:nvSpPr>
          <p:spPr bwMode="auto">
            <a:xfrm>
              <a:off x="939" y="3256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  <p:cxnSp>
          <p:nvCxnSpPr>
            <p:cNvPr id="153618" name="AutoShape 18"/>
            <p:cNvCxnSpPr>
              <a:cxnSpLocks noChangeShapeType="1"/>
              <a:stCxn id="153612" idx="3"/>
              <a:endCxn id="153609" idx="1"/>
            </p:cNvCxnSpPr>
            <p:nvPr/>
          </p:nvCxnSpPr>
          <p:spPr bwMode="auto">
            <a:xfrm>
              <a:off x="1291" y="2130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19" name="AutoShape 19"/>
            <p:cNvCxnSpPr>
              <a:cxnSpLocks noChangeShapeType="1"/>
              <a:stCxn id="153610" idx="3"/>
              <a:endCxn id="153605" idx="1"/>
            </p:cNvCxnSpPr>
            <p:nvPr/>
          </p:nvCxnSpPr>
          <p:spPr bwMode="auto">
            <a:xfrm>
              <a:off x="1291" y="2540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20" name="AutoShape 20"/>
            <p:cNvCxnSpPr>
              <a:cxnSpLocks noChangeShapeType="1"/>
              <a:stCxn id="153617" idx="3"/>
              <a:endCxn id="153607" idx="1"/>
            </p:cNvCxnSpPr>
            <p:nvPr/>
          </p:nvCxnSpPr>
          <p:spPr bwMode="auto">
            <a:xfrm>
              <a:off x="1291" y="3359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21" name="AutoShape 21"/>
            <p:cNvCxnSpPr>
              <a:cxnSpLocks noChangeShapeType="1"/>
              <a:stCxn id="153615" idx="3"/>
              <a:endCxn id="153608" idx="1"/>
            </p:cNvCxnSpPr>
            <p:nvPr/>
          </p:nvCxnSpPr>
          <p:spPr bwMode="auto">
            <a:xfrm>
              <a:off x="1291" y="3769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22" name="AutoShape 22"/>
            <p:cNvCxnSpPr>
              <a:cxnSpLocks noChangeShapeType="1"/>
              <a:stCxn id="153609" idx="3"/>
              <a:endCxn id="153611" idx="1"/>
            </p:cNvCxnSpPr>
            <p:nvPr/>
          </p:nvCxnSpPr>
          <p:spPr bwMode="auto">
            <a:xfrm>
              <a:off x="1896" y="2130"/>
              <a:ext cx="20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23" name="AutoShape 23"/>
            <p:cNvCxnSpPr>
              <a:cxnSpLocks noChangeShapeType="1"/>
              <a:stCxn id="153608" idx="3"/>
              <a:endCxn id="153606" idx="1"/>
            </p:cNvCxnSpPr>
            <p:nvPr/>
          </p:nvCxnSpPr>
          <p:spPr bwMode="auto">
            <a:xfrm>
              <a:off x="1896" y="3769"/>
              <a:ext cx="20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53624" name="Text Box 24"/>
            <p:cNvSpPr txBox="1">
              <a:spLocks noChangeArrowheads="1"/>
            </p:cNvSpPr>
            <p:nvPr/>
          </p:nvSpPr>
          <p:spPr bwMode="auto">
            <a:xfrm>
              <a:off x="667" y="1835"/>
              <a:ext cx="222" cy="2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 dirty="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</p:grpSp>
      <p:sp>
        <p:nvSpPr>
          <p:cNvPr id="153625" name="Rectangle 25"/>
          <p:cNvSpPr>
            <a:spLocks noChangeArrowheads="1"/>
          </p:cNvSpPr>
          <p:nvPr/>
        </p:nvSpPr>
        <p:spPr bwMode="auto">
          <a:xfrm>
            <a:off x="4060777" y="710888"/>
            <a:ext cx="2571750" cy="897434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400" b="1" kern="1200">
                <a:latin typeface="Gabriola" panose="04040605051002020D02" pitchFamily="82" charset="0"/>
                <a:ea typeface="ＭＳ Ｐゴシック" charset="0"/>
                <a:cs typeface="+mn-cs"/>
              </a:rPr>
              <a:t>53 = 4 x 11 + </a:t>
            </a:r>
            <a:r>
              <a:rPr lang="tr-TR" sz="2400" b="1" kern="1200">
                <a:solidFill>
                  <a:srgbClr val="800080"/>
                </a:solidFill>
                <a:latin typeface="Gabriola" panose="04040605051002020D02" pitchFamily="82" charset="0"/>
                <a:ea typeface="ＭＳ Ｐゴシック" charset="0"/>
                <a:cs typeface="+mn-cs"/>
              </a:rPr>
              <a:t>9</a:t>
            </a:r>
          </a:p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400" b="1" kern="1200">
                <a:latin typeface="Gabriola" panose="04040605051002020D02" pitchFamily="82" charset="0"/>
                <a:ea typeface="ＭＳ Ｐゴシック" charset="0"/>
                <a:cs typeface="+mn-cs"/>
              </a:rPr>
              <a:t>53 mod 11 = 9</a:t>
            </a:r>
            <a:endParaRPr lang="en-US" sz="2400" b="1" kern="1200"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3626" name="Line 26"/>
          <p:cNvSpPr>
            <a:spLocks noChangeShapeType="1"/>
          </p:cNvSpPr>
          <p:nvPr/>
        </p:nvSpPr>
        <p:spPr bwMode="auto">
          <a:xfrm>
            <a:off x="1410891" y="4205883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grpSp>
        <p:nvGrpSpPr>
          <p:cNvPr id="153627" name="Group 27"/>
          <p:cNvGrpSpPr>
            <a:grpSpLocks/>
          </p:cNvGrpSpPr>
          <p:nvPr/>
        </p:nvGrpSpPr>
        <p:grpSpPr bwMode="auto">
          <a:xfrm>
            <a:off x="5036345" y="1874118"/>
            <a:ext cx="1990205" cy="2728020"/>
            <a:chOff x="3440" y="1679"/>
            <a:chExt cx="1783" cy="2444"/>
          </a:xfrm>
        </p:grpSpPr>
        <p:sp>
          <p:nvSpPr>
            <p:cNvPr id="153628" name="Rectangle 28"/>
            <p:cNvSpPr>
              <a:spLocks noChangeArrowheads="1"/>
            </p:cNvSpPr>
            <p:nvPr/>
          </p:nvSpPr>
          <p:spPr bwMode="auto">
            <a:xfrm>
              <a:off x="3711" y="1739"/>
              <a:ext cx="352" cy="225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29" name="Rectangle 29"/>
            <p:cNvSpPr>
              <a:spLocks noChangeArrowheads="1"/>
            </p:cNvSpPr>
            <p:nvPr/>
          </p:nvSpPr>
          <p:spPr bwMode="auto">
            <a:xfrm>
              <a:off x="4315" y="2353"/>
              <a:ext cx="353" cy="205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30" name="Rectangle 30"/>
            <p:cNvSpPr>
              <a:spLocks noChangeArrowheads="1"/>
            </p:cNvSpPr>
            <p:nvPr/>
          </p:nvSpPr>
          <p:spPr bwMode="auto">
            <a:xfrm>
              <a:off x="4870" y="3582"/>
              <a:ext cx="353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31" name="Rectangle 31"/>
            <p:cNvSpPr>
              <a:spLocks noChangeArrowheads="1"/>
            </p:cNvSpPr>
            <p:nvPr/>
          </p:nvSpPr>
          <p:spPr bwMode="auto">
            <a:xfrm>
              <a:off x="4315" y="3172"/>
              <a:ext cx="353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0" tIns="0" rIns="0" b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29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32" name="Rectangle 32"/>
            <p:cNvSpPr>
              <a:spLocks noChangeArrowheads="1"/>
            </p:cNvSpPr>
            <p:nvPr/>
          </p:nvSpPr>
          <p:spPr bwMode="auto">
            <a:xfrm>
              <a:off x="4315" y="3582"/>
              <a:ext cx="353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20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33" name="Rectangle 33"/>
            <p:cNvSpPr>
              <a:spLocks noChangeArrowheads="1"/>
            </p:cNvSpPr>
            <p:nvPr/>
          </p:nvSpPr>
          <p:spPr bwMode="auto">
            <a:xfrm>
              <a:off x="4315" y="1943"/>
              <a:ext cx="353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34" name="Rectangle 34"/>
            <p:cNvSpPr>
              <a:spLocks noChangeArrowheads="1"/>
            </p:cNvSpPr>
            <p:nvPr/>
          </p:nvSpPr>
          <p:spPr bwMode="auto">
            <a:xfrm>
              <a:off x="3711" y="2353"/>
              <a:ext cx="352" cy="205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36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35" name="Rectangle 35"/>
            <p:cNvSpPr>
              <a:spLocks noChangeArrowheads="1"/>
            </p:cNvSpPr>
            <p:nvPr/>
          </p:nvSpPr>
          <p:spPr bwMode="auto">
            <a:xfrm>
              <a:off x="4870" y="1943"/>
              <a:ext cx="353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56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36" name="Rectangle 36"/>
            <p:cNvSpPr>
              <a:spLocks noChangeArrowheads="1"/>
            </p:cNvSpPr>
            <p:nvPr/>
          </p:nvSpPr>
          <p:spPr bwMode="auto">
            <a:xfrm>
              <a:off x="3711" y="1943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 algn="ctr"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r>
                <a:rPr kumimoji="1" lang="tr-TR" b="1" kern="1200">
                  <a:solidFill>
                    <a:srgbClr val="003366"/>
                  </a:solidFill>
                  <a:latin typeface="Gabriola" panose="04040605051002020D02" pitchFamily="82" charset="0"/>
                  <a:ea typeface="ＭＳ Ｐゴシック" charset="0"/>
                  <a:cs typeface="+mn-cs"/>
                </a:rPr>
                <a:t>23</a:t>
              </a: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37" name="Rectangle 37"/>
            <p:cNvSpPr>
              <a:spLocks noChangeArrowheads="1"/>
            </p:cNvSpPr>
            <p:nvPr/>
          </p:nvSpPr>
          <p:spPr bwMode="auto">
            <a:xfrm>
              <a:off x="3711" y="2763"/>
              <a:ext cx="352" cy="204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3638" name="Rectangle 38"/>
            <p:cNvSpPr>
              <a:spLocks noChangeArrowheads="1"/>
            </p:cNvSpPr>
            <p:nvPr/>
          </p:nvSpPr>
          <p:spPr bwMode="auto">
            <a:xfrm>
              <a:off x="3711" y="2148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3639" name="Rectangle 39"/>
            <p:cNvSpPr>
              <a:spLocks noChangeArrowheads="1"/>
            </p:cNvSpPr>
            <p:nvPr/>
          </p:nvSpPr>
          <p:spPr bwMode="auto">
            <a:xfrm>
              <a:off x="3711" y="3582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53</a:t>
              </a:r>
            </a:p>
          </p:txBody>
        </p:sp>
        <p:sp>
          <p:nvSpPr>
            <p:cNvPr id="153640" name="Rectangle 40"/>
            <p:cNvSpPr>
              <a:spLocks noChangeArrowheads="1"/>
            </p:cNvSpPr>
            <p:nvPr/>
          </p:nvSpPr>
          <p:spPr bwMode="auto">
            <a:xfrm>
              <a:off x="3711" y="2967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17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3641" name="Rectangle 41"/>
            <p:cNvSpPr>
              <a:spLocks noChangeArrowheads="1"/>
            </p:cNvSpPr>
            <p:nvPr/>
          </p:nvSpPr>
          <p:spPr bwMode="auto">
            <a:xfrm>
              <a:off x="3711" y="3172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  <p:cxnSp>
          <p:nvCxnSpPr>
            <p:cNvPr id="153642" name="AutoShape 42"/>
            <p:cNvCxnSpPr>
              <a:cxnSpLocks noChangeShapeType="1"/>
              <a:stCxn id="153636" idx="3"/>
              <a:endCxn id="153633" idx="1"/>
            </p:cNvCxnSpPr>
            <p:nvPr/>
          </p:nvCxnSpPr>
          <p:spPr bwMode="auto">
            <a:xfrm>
              <a:off x="4063" y="2046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43" name="AutoShape 43"/>
            <p:cNvCxnSpPr>
              <a:cxnSpLocks noChangeShapeType="1"/>
              <a:stCxn id="153634" idx="3"/>
              <a:endCxn id="153629" idx="1"/>
            </p:cNvCxnSpPr>
            <p:nvPr/>
          </p:nvCxnSpPr>
          <p:spPr bwMode="auto">
            <a:xfrm>
              <a:off x="4063" y="2456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44" name="AutoShape 44"/>
            <p:cNvCxnSpPr>
              <a:cxnSpLocks noChangeShapeType="1"/>
              <a:stCxn id="153641" idx="3"/>
              <a:endCxn id="153631" idx="1"/>
            </p:cNvCxnSpPr>
            <p:nvPr/>
          </p:nvCxnSpPr>
          <p:spPr bwMode="auto">
            <a:xfrm>
              <a:off x="4063" y="3275"/>
              <a:ext cx="25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45" name="AutoShape 45"/>
            <p:cNvCxnSpPr>
              <a:cxnSpLocks noChangeShapeType="1"/>
              <a:stCxn id="153639" idx="3"/>
              <a:endCxn id="153649" idx="1"/>
            </p:cNvCxnSpPr>
            <p:nvPr/>
          </p:nvCxnSpPr>
          <p:spPr bwMode="auto">
            <a:xfrm>
              <a:off x="4063" y="3685"/>
              <a:ext cx="132" cy="33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46" name="AutoShape 46"/>
            <p:cNvCxnSpPr>
              <a:cxnSpLocks noChangeShapeType="1"/>
              <a:stCxn id="153633" idx="3"/>
              <a:endCxn id="153635" idx="1"/>
            </p:cNvCxnSpPr>
            <p:nvPr/>
          </p:nvCxnSpPr>
          <p:spPr bwMode="auto">
            <a:xfrm>
              <a:off x="4668" y="2046"/>
              <a:ext cx="20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3647" name="AutoShape 47"/>
            <p:cNvCxnSpPr>
              <a:cxnSpLocks noChangeShapeType="1"/>
              <a:stCxn id="153632" idx="3"/>
              <a:endCxn id="153630" idx="1"/>
            </p:cNvCxnSpPr>
            <p:nvPr/>
          </p:nvCxnSpPr>
          <p:spPr bwMode="auto">
            <a:xfrm>
              <a:off x="4668" y="3685"/>
              <a:ext cx="20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53648" name="Text Box 48"/>
            <p:cNvSpPr txBox="1">
              <a:spLocks noChangeArrowheads="1"/>
            </p:cNvSpPr>
            <p:nvPr/>
          </p:nvSpPr>
          <p:spPr bwMode="auto">
            <a:xfrm>
              <a:off x="3440" y="1679"/>
              <a:ext cx="222" cy="22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ct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53649" name="Rectangle 49"/>
            <p:cNvSpPr>
              <a:spLocks noChangeArrowheads="1"/>
            </p:cNvSpPr>
            <p:nvPr/>
          </p:nvSpPr>
          <p:spPr bwMode="auto">
            <a:xfrm>
              <a:off x="4195" y="3918"/>
              <a:ext cx="353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</a:t>
              </a: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</a:p>
          </p:txBody>
        </p:sp>
        <p:cxnSp>
          <p:nvCxnSpPr>
            <p:cNvPr id="153650" name="AutoShape 50"/>
            <p:cNvCxnSpPr>
              <a:cxnSpLocks noChangeShapeType="1"/>
              <a:stCxn id="153649" idx="0"/>
              <a:endCxn id="153632" idx="2"/>
            </p:cNvCxnSpPr>
            <p:nvPr/>
          </p:nvCxnSpPr>
          <p:spPr bwMode="auto">
            <a:xfrm flipV="1">
              <a:off x="4372" y="3787"/>
              <a:ext cx="120" cy="13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53" name="Rectangle 2"/>
          <p:cNvSpPr txBox="1">
            <a:spLocks noChangeArrowheads="1"/>
          </p:cNvSpPr>
          <p:nvPr/>
        </p:nvSpPr>
        <p:spPr>
          <a:xfrm>
            <a:off x="1533418" y="72639"/>
            <a:ext cx="602165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altLang="en-US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Collision Resolution by Chaining (Example 2)</a:t>
            </a:r>
            <a:endParaRPr lang="en-US" alt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54" name="Rectangle 25"/>
          <p:cNvSpPr>
            <a:spLocks noChangeArrowheads="1"/>
          </p:cNvSpPr>
          <p:nvPr/>
        </p:nvSpPr>
        <p:spPr bwMode="auto">
          <a:xfrm>
            <a:off x="1360660" y="727769"/>
            <a:ext cx="2571750" cy="897434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US" sz="2400" b="1" kern="1200" dirty="0" smtClean="0">
                <a:latin typeface="Gabriola" panose="04040605051002020D02" pitchFamily="82" charset="0"/>
                <a:ea typeface="ＭＳ Ｐゴシック" charset="0"/>
                <a:cs typeface="+mn-cs"/>
              </a:rPr>
              <a:t>Insert 53</a:t>
            </a:r>
            <a:endParaRPr lang="en-US" sz="2400" b="1" kern="1200" dirty="0"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2222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53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53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53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5" grpId="0" animBg="1" autoUpdateAnimBg="0"/>
      <p:bldP spid="54" grpId="0" animBg="1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87551" y="157395"/>
            <a:ext cx="5843239" cy="478399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Analysis of Hashing with Chaining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21822" y="635794"/>
            <a:ext cx="8793163" cy="4507706"/>
          </a:xfrm>
        </p:spPr>
        <p:txBody>
          <a:bodyPr/>
          <a:lstStyle/>
          <a:p>
            <a:r>
              <a:rPr lang="en-US" altLang="en-US" sz="2400" b="1" dirty="0" smtClean="0">
                <a:latin typeface="Gabriola" panose="04040605051002020D02" pitchFamily="82" charset="0"/>
              </a:rPr>
              <a:t>Worst case</a:t>
            </a: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All keys hash into the same bucket </a:t>
            </a: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a single linked list.</a:t>
            </a: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insert, delete, find take O(n) time.</a:t>
            </a:r>
          </a:p>
          <a:p>
            <a:r>
              <a:rPr lang="en-US" altLang="en-US" sz="2400" b="1" dirty="0" smtClean="0">
                <a:latin typeface="Gabriola" panose="04040605051002020D02" pitchFamily="82" charset="0"/>
              </a:rPr>
              <a:t>Average case</a:t>
            </a: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Keys are uniformly distributed into buckets</a:t>
            </a: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Load Factor, </a:t>
            </a:r>
            <a:r>
              <a:rPr lang="en-US" altLang="en-US" sz="2400" b="1" i="0" dirty="0" smtClean="0">
                <a:solidFill>
                  <a:srgbClr val="FF0000"/>
                </a:solidFill>
                <a:latin typeface="Gabriola" panose="04040605051002020D02" pitchFamily="82" charset="0"/>
              </a:rPr>
              <a:t>L = </a:t>
            </a:r>
            <a:r>
              <a:rPr lang="en-US" altLang="en-US" sz="2400" b="1" i="0" dirty="0" err="1" smtClean="0">
                <a:solidFill>
                  <a:srgbClr val="FF0000"/>
                </a:solidFill>
                <a:latin typeface="Gabriola" panose="04040605051002020D02" pitchFamily="82" charset="0"/>
              </a:rPr>
              <a:t>InputSize</a:t>
            </a:r>
            <a:r>
              <a:rPr lang="en-US" altLang="en-US" sz="2400" b="1" i="0" dirty="0" smtClean="0">
                <a:solidFill>
                  <a:srgbClr val="FF0000"/>
                </a:solidFill>
                <a:latin typeface="Gabriola" panose="04040605051002020D02" pitchFamily="82" charset="0"/>
              </a:rPr>
              <a:t>/</a:t>
            </a:r>
            <a:r>
              <a:rPr lang="en-US" altLang="en-US" sz="2400" b="1" i="0" dirty="0" err="1" smtClean="0">
                <a:solidFill>
                  <a:srgbClr val="FF0000"/>
                </a:solidFill>
                <a:latin typeface="Gabriola" panose="04040605051002020D02" pitchFamily="82" charset="0"/>
              </a:rPr>
              <a:t>HashTableSize</a:t>
            </a:r>
            <a:endParaRPr lang="en-US" altLang="en-US" sz="2400" b="1" dirty="0" smtClean="0">
              <a:solidFill>
                <a:srgbClr val="FF0000"/>
              </a:solidFill>
              <a:latin typeface="Gabriola" panose="04040605051002020D02" pitchFamily="82" charset="0"/>
            </a:endParaRP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In a failed search, </a:t>
            </a:r>
            <a:r>
              <a:rPr lang="en-US" altLang="en-US" sz="2400" b="1" dirty="0" err="1" smtClean="0">
                <a:latin typeface="Gabriola" panose="04040605051002020D02" pitchFamily="82" charset="0"/>
              </a:rPr>
              <a:t>avg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 cost is L</a:t>
            </a:r>
          </a:p>
          <a:p>
            <a:pPr lvl="1"/>
            <a:r>
              <a:rPr lang="en-US" altLang="en-US" sz="2400" b="1" dirty="0" smtClean="0">
                <a:latin typeface="Gabriola" panose="04040605051002020D02" pitchFamily="82" charset="0"/>
              </a:rPr>
              <a:t>In a successful search, </a:t>
            </a:r>
            <a:r>
              <a:rPr lang="en-US" altLang="en-US" sz="2400" b="1" dirty="0" err="1" smtClean="0">
                <a:latin typeface="Gabriola" panose="04040605051002020D02" pitchFamily="82" charset="0"/>
              </a:rPr>
              <a:t>avg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 cost is 1 + L/2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533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72682" y="141250"/>
            <a:ext cx="4744264" cy="430250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Open addressing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070517" y="668052"/>
            <a:ext cx="5099824" cy="3862387"/>
          </a:xfrm>
        </p:spPr>
        <p:txBody>
          <a:bodyPr/>
          <a:lstStyle/>
          <a:p>
            <a:pPr marL="199795" indent="-199795" defTabSz="399589"/>
            <a:r>
              <a:rPr lang="en-US" altLang="en-US" sz="2800" b="1" dirty="0" smtClean="0">
                <a:latin typeface="Gabriola" panose="04040605051002020D02" pitchFamily="82" charset="0"/>
              </a:rPr>
              <a:t>If collision happens, alternative cells are tried until an empty cell is found.</a:t>
            </a:r>
            <a:br>
              <a:rPr lang="en-US" altLang="en-US" sz="2800" b="1" dirty="0" smtClean="0">
                <a:latin typeface="Gabriola" panose="04040605051002020D02" pitchFamily="82" charset="0"/>
              </a:rPr>
            </a:br>
            <a:endParaRPr lang="en-US" altLang="en-US" sz="2800" b="1" dirty="0" smtClean="0">
              <a:latin typeface="Gabriola" panose="04040605051002020D02" pitchFamily="82" charset="0"/>
            </a:endParaRPr>
          </a:p>
          <a:p>
            <a:pPr marL="199795" indent="-199795" defTabSz="399589"/>
            <a:r>
              <a:rPr lang="en-US" altLang="en-US" sz="28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Different probing strategies</a:t>
            </a:r>
          </a:p>
          <a:p>
            <a:pPr marL="477721" lvl="1" indent="-199795" defTabSz="399589"/>
            <a:r>
              <a:rPr lang="en-US" altLang="en-US" sz="2800" b="1" dirty="0" smtClean="0">
                <a:latin typeface="Gabriola" panose="04040605051002020D02" pitchFamily="82" charset="0"/>
              </a:rPr>
              <a:t>Linear</a:t>
            </a:r>
          </a:p>
          <a:p>
            <a:pPr marL="477721" lvl="1" indent="-199795" defTabSz="399589"/>
            <a:r>
              <a:rPr lang="en-US" altLang="en-US" sz="2800" b="1" dirty="0" smtClean="0">
                <a:latin typeface="Gabriola" panose="04040605051002020D02" pitchFamily="82" charset="0"/>
              </a:rPr>
              <a:t>Quadratic</a:t>
            </a:r>
          </a:p>
          <a:p>
            <a:pPr marL="477721" lvl="1" indent="-199795" defTabSz="399589"/>
            <a:r>
              <a:rPr lang="en-US" altLang="en-US" sz="2800" b="1" dirty="0" smtClean="0">
                <a:latin typeface="Gabriola" panose="04040605051002020D02" pitchFamily="82" charset="0"/>
              </a:rPr>
              <a:t>Double Hashing</a:t>
            </a:r>
          </a:p>
        </p:txBody>
      </p:sp>
      <p:grpSp>
        <p:nvGrpSpPr>
          <p:cNvPr id="34820" name="Group 4"/>
          <p:cNvGrpSpPr>
            <a:grpSpLocks/>
          </p:cNvGrpSpPr>
          <p:nvPr/>
        </p:nvGrpSpPr>
        <p:grpSpPr bwMode="auto">
          <a:xfrm>
            <a:off x="6332669" y="1289929"/>
            <a:ext cx="655216" cy="2571750"/>
            <a:chOff x="4628" y="240"/>
            <a:chExt cx="587" cy="2304"/>
          </a:xfrm>
        </p:grpSpPr>
        <p:sp>
          <p:nvSpPr>
            <p:cNvPr id="154629" name="Text Box 5"/>
            <p:cNvSpPr txBox="1">
              <a:spLocks noChangeArrowheads="1"/>
            </p:cNvSpPr>
            <p:nvPr/>
          </p:nvSpPr>
          <p:spPr bwMode="auto">
            <a:xfrm>
              <a:off x="4628" y="240"/>
              <a:ext cx="222" cy="22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00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54630" name="Rectangle 6"/>
            <p:cNvSpPr>
              <a:spLocks noChangeArrowheads="1"/>
            </p:cNvSpPr>
            <p:nvPr/>
          </p:nvSpPr>
          <p:spPr bwMode="auto">
            <a:xfrm>
              <a:off x="4863" y="291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4631" name="Rectangle 7"/>
            <p:cNvSpPr>
              <a:spLocks noChangeArrowheads="1"/>
            </p:cNvSpPr>
            <p:nvPr/>
          </p:nvSpPr>
          <p:spPr bwMode="auto">
            <a:xfrm>
              <a:off x="4863" y="291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 dirty="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54632" name="Rectangle 8"/>
            <p:cNvSpPr>
              <a:spLocks noChangeArrowheads="1"/>
            </p:cNvSpPr>
            <p:nvPr/>
          </p:nvSpPr>
          <p:spPr bwMode="auto">
            <a:xfrm>
              <a:off x="4863" y="2339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9</a:t>
              </a:r>
            </a:p>
          </p:txBody>
        </p:sp>
        <p:sp>
          <p:nvSpPr>
            <p:cNvPr id="154633" name="Rectangle 9"/>
            <p:cNvSpPr>
              <a:spLocks noChangeArrowheads="1"/>
            </p:cNvSpPr>
            <p:nvPr/>
          </p:nvSpPr>
          <p:spPr bwMode="auto">
            <a:xfrm>
              <a:off x="4863" y="906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4634" name="Rectangle 10"/>
            <p:cNvSpPr>
              <a:spLocks noChangeArrowheads="1"/>
            </p:cNvSpPr>
            <p:nvPr/>
          </p:nvSpPr>
          <p:spPr bwMode="auto">
            <a:xfrm>
              <a:off x="4863" y="496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4635" name="Rectangle 11"/>
            <p:cNvSpPr>
              <a:spLocks noChangeArrowheads="1"/>
            </p:cNvSpPr>
            <p:nvPr/>
          </p:nvSpPr>
          <p:spPr bwMode="auto">
            <a:xfrm>
              <a:off x="4863" y="1315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4636" name="Rectangle 12"/>
            <p:cNvSpPr>
              <a:spLocks noChangeArrowheads="1"/>
            </p:cNvSpPr>
            <p:nvPr/>
          </p:nvSpPr>
          <p:spPr bwMode="auto">
            <a:xfrm>
              <a:off x="4863" y="701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4637" name="Rectangle 13"/>
            <p:cNvSpPr>
              <a:spLocks noChangeArrowheads="1"/>
            </p:cNvSpPr>
            <p:nvPr/>
          </p:nvSpPr>
          <p:spPr bwMode="auto">
            <a:xfrm>
              <a:off x="4863" y="2134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4638" name="Rectangle 14"/>
            <p:cNvSpPr>
              <a:spLocks noChangeArrowheads="1"/>
            </p:cNvSpPr>
            <p:nvPr/>
          </p:nvSpPr>
          <p:spPr bwMode="auto">
            <a:xfrm>
              <a:off x="4863" y="1520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4639" name="Rectangle 15"/>
            <p:cNvSpPr>
              <a:spLocks noChangeArrowheads="1"/>
            </p:cNvSpPr>
            <p:nvPr/>
          </p:nvSpPr>
          <p:spPr bwMode="auto">
            <a:xfrm>
              <a:off x="4863" y="1725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951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576038" y="124794"/>
            <a:ext cx="4490225" cy="446706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Linear Probing (insert 12)</a:t>
            </a:r>
          </a:p>
        </p:txBody>
      </p:sp>
      <p:grpSp>
        <p:nvGrpSpPr>
          <p:cNvPr id="35843" name="Group 3"/>
          <p:cNvGrpSpPr>
            <a:grpSpLocks/>
          </p:cNvGrpSpPr>
          <p:nvPr/>
        </p:nvGrpSpPr>
        <p:grpSpPr bwMode="auto">
          <a:xfrm>
            <a:off x="1827244" y="1955602"/>
            <a:ext cx="663030" cy="2618631"/>
            <a:chOff x="4621" y="240"/>
            <a:chExt cx="594" cy="2346"/>
          </a:xfrm>
        </p:grpSpPr>
        <p:sp>
          <p:nvSpPr>
            <p:cNvPr id="155652" name="Text Box 4"/>
            <p:cNvSpPr txBox="1">
              <a:spLocks noChangeArrowheads="1"/>
            </p:cNvSpPr>
            <p:nvPr/>
          </p:nvSpPr>
          <p:spPr bwMode="auto">
            <a:xfrm>
              <a:off x="4621" y="240"/>
              <a:ext cx="229" cy="2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55653" name="Rectangle 5"/>
            <p:cNvSpPr>
              <a:spLocks noChangeArrowheads="1"/>
            </p:cNvSpPr>
            <p:nvPr/>
          </p:nvSpPr>
          <p:spPr bwMode="auto">
            <a:xfrm>
              <a:off x="4863" y="291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sz="1406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5654" name="Rectangle 6"/>
            <p:cNvSpPr>
              <a:spLocks noChangeArrowheads="1"/>
            </p:cNvSpPr>
            <p:nvPr/>
          </p:nvSpPr>
          <p:spPr bwMode="auto">
            <a:xfrm>
              <a:off x="4863" y="291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55655" name="Rectangle 7"/>
            <p:cNvSpPr>
              <a:spLocks noChangeArrowheads="1"/>
            </p:cNvSpPr>
            <p:nvPr/>
          </p:nvSpPr>
          <p:spPr bwMode="auto">
            <a:xfrm>
              <a:off x="4863" y="2339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9</a:t>
              </a:r>
            </a:p>
          </p:txBody>
        </p:sp>
        <p:sp>
          <p:nvSpPr>
            <p:cNvPr id="155656" name="Rectangle 8"/>
            <p:cNvSpPr>
              <a:spLocks noChangeArrowheads="1"/>
            </p:cNvSpPr>
            <p:nvPr/>
          </p:nvSpPr>
          <p:spPr bwMode="auto">
            <a:xfrm>
              <a:off x="4863" y="906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5657" name="Rectangle 9"/>
            <p:cNvSpPr>
              <a:spLocks noChangeArrowheads="1"/>
            </p:cNvSpPr>
            <p:nvPr/>
          </p:nvSpPr>
          <p:spPr bwMode="auto">
            <a:xfrm>
              <a:off x="4863" y="496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5658" name="Rectangle 10"/>
            <p:cNvSpPr>
              <a:spLocks noChangeArrowheads="1"/>
            </p:cNvSpPr>
            <p:nvPr/>
          </p:nvSpPr>
          <p:spPr bwMode="auto">
            <a:xfrm>
              <a:off x="4863" y="1315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5659" name="Rectangle 11"/>
            <p:cNvSpPr>
              <a:spLocks noChangeArrowheads="1"/>
            </p:cNvSpPr>
            <p:nvPr/>
          </p:nvSpPr>
          <p:spPr bwMode="auto">
            <a:xfrm>
              <a:off x="4863" y="701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5660" name="Rectangle 12"/>
            <p:cNvSpPr>
              <a:spLocks noChangeArrowheads="1"/>
            </p:cNvSpPr>
            <p:nvPr/>
          </p:nvSpPr>
          <p:spPr bwMode="auto">
            <a:xfrm>
              <a:off x="4863" y="2134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5661" name="Rectangle 13"/>
            <p:cNvSpPr>
              <a:spLocks noChangeArrowheads="1"/>
            </p:cNvSpPr>
            <p:nvPr/>
          </p:nvSpPr>
          <p:spPr bwMode="auto">
            <a:xfrm>
              <a:off x="4863" y="1520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5662" name="Rectangle 14"/>
            <p:cNvSpPr>
              <a:spLocks noChangeArrowheads="1"/>
            </p:cNvSpPr>
            <p:nvPr/>
          </p:nvSpPr>
          <p:spPr bwMode="auto">
            <a:xfrm>
              <a:off x="4863" y="1725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</p:grpSp>
      <p:sp>
        <p:nvSpPr>
          <p:cNvPr id="155663" name="Rectangle 15"/>
          <p:cNvSpPr>
            <a:spLocks noChangeArrowheads="1"/>
          </p:cNvSpPr>
          <p:nvPr/>
        </p:nvSpPr>
        <p:spPr bwMode="auto">
          <a:xfrm>
            <a:off x="2053828" y="763488"/>
            <a:ext cx="2571750" cy="897434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800" b="1" kern="1200">
                <a:latin typeface="Gabriola" panose="04040605051002020D02" pitchFamily="82" charset="0"/>
                <a:ea typeface="ＭＳ Ｐゴシック" charset="0"/>
                <a:cs typeface="+mn-cs"/>
              </a:rPr>
              <a:t>12 = 1 x 11 + </a:t>
            </a:r>
            <a:r>
              <a:rPr lang="tr-TR" sz="2800" b="1" kern="1200">
                <a:solidFill>
                  <a:srgbClr val="800080"/>
                </a:solidFill>
                <a:latin typeface="Gabriola" panose="04040605051002020D02" pitchFamily="82" charset="0"/>
                <a:ea typeface="ＭＳ Ｐゴシック" charset="0"/>
                <a:cs typeface="+mn-cs"/>
              </a:rPr>
              <a:t>1</a:t>
            </a:r>
          </a:p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800" b="1" kern="1200">
                <a:latin typeface="Gabriola" panose="04040605051002020D02" pitchFamily="82" charset="0"/>
                <a:ea typeface="ＭＳ Ｐゴシック" charset="0"/>
                <a:cs typeface="+mn-cs"/>
              </a:rPr>
              <a:t>12 mod 11 = 1</a:t>
            </a:r>
            <a:endParaRPr lang="en-US" sz="2800" b="1" kern="1200"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5664" name="Line 16"/>
          <p:cNvSpPr>
            <a:spLocks noChangeShapeType="1"/>
          </p:cNvSpPr>
          <p:nvPr/>
        </p:nvSpPr>
        <p:spPr bwMode="auto">
          <a:xfrm>
            <a:off x="1370707" y="2370832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5665" name="Line 17"/>
          <p:cNvSpPr>
            <a:spLocks noChangeShapeType="1"/>
          </p:cNvSpPr>
          <p:nvPr/>
        </p:nvSpPr>
        <p:spPr bwMode="auto">
          <a:xfrm>
            <a:off x="1370707" y="2571750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5666" name="Line 18"/>
          <p:cNvSpPr>
            <a:spLocks noChangeShapeType="1"/>
          </p:cNvSpPr>
          <p:nvPr/>
        </p:nvSpPr>
        <p:spPr bwMode="auto">
          <a:xfrm>
            <a:off x="1384102" y="2799457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5667" name="Line 19"/>
          <p:cNvSpPr>
            <a:spLocks noChangeShapeType="1"/>
          </p:cNvSpPr>
          <p:nvPr/>
        </p:nvSpPr>
        <p:spPr bwMode="auto">
          <a:xfrm>
            <a:off x="1370707" y="3013770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grpSp>
        <p:nvGrpSpPr>
          <p:cNvPr id="155668" name="Group 20"/>
          <p:cNvGrpSpPr>
            <a:grpSpLocks/>
          </p:cNvGrpSpPr>
          <p:nvPr/>
        </p:nvGrpSpPr>
        <p:grpSpPr bwMode="auto">
          <a:xfrm>
            <a:off x="4077522" y="1968996"/>
            <a:ext cx="663030" cy="2618631"/>
            <a:chOff x="2773" y="1764"/>
            <a:chExt cx="594" cy="2346"/>
          </a:xfrm>
        </p:grpSpPr>
        <p:sp>
          <p:nvSpPr>
            <p:cNvPr id="155669" name="Text Box 21"/>
            <p:cNvSpPr txBox="1">
              <a:spLocks noChangeArrowheads="1"/>
            </p:cNvSpPr>
            <p:nvPr/>
          </p:nvSpPr>
          <p:spPr bwMode="auto">
            <a:xfrm>
              <a:off x="2773" y="1764"/>
              <a:ext cx="229" cy="2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55670" name="Rectangle 22"/>
            <p:cNvSpPr>
              <a:spLocks noChangeArrowheads="1"/>
            </p:cNvSpPr>
            <p:nvPr/>
          </p:nvSpPr>
          <p:spPr bwMode="auto">
            <a:xfrm>
              <a:off x="3015" y="1815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sz="1406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5671" name="Rectangle 23"/>
            <p:cNvSpPr>
              <a:spLocks noChangeArrowheads="1"/>
            </p:cNvSpPr>
            <p:nvPr/>
          </p:nvSpPr>
          <p:spPr bwMode="auto">
            <a:xfrm>
              <a:off x="3015" y="1815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55672" name="Rectangle 24"/>
            <p:cNvSpPr>
              <a:spLocks noChangeArrowheads="1"/>
            </p:cNvSpPr>
            <p:nvPr/>
          </p:nvSpPr>
          <p:spPr bwMode="auto">
            <a:xfrm>
              <a:off x="3015" y="3863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9</a:t>
              </a:r>
            </a:p>
          </p:txBody>
        </p:sp>
        <p:sp>
          <p:nvSpPr>
            <p:cNvPr id="155673" name="Rectangle 25"/>
            <p:cNvSpPr>
              <a:spLocks noChangeArrowheads="1"/>
            </p:cNvSpPr>
            <p:nvPr/>
          </p:nvSpPr>
          <p:spPr bwMode="auto">
            <a:xfrm>
              <a:off x="3015" y="2430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5674" name="Rectangle 26"/>
            <p:cNvSpPr>
              <a:spLocks noChangeArrowheads="1"/>
            </p:cNvSpPr>
            <p:nvPr/>
          </p:nvSpPr>
          <p:spPr bwMode="auto">
            <a:xfrm>
              <a:off x="3015" y="2020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5675" name="Rectangle 27"/>
            <p:cNvSpPr>
              <a:spLocks noChangeArrowheads="1"/>
            </p:cNvSpPr>
            <p:nvPr/>
          </p:nvSpPr>
          <p:spPr bwMode="auto">
            <a:xfrm>
              <a:off x="3015" y="2839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5676" name="Rectangle 28"/>
            <p:cNvSpPr>
              <a:spLocks noChangeArrowheads="1"/>
            </p:cNvSpPr>
            <p:nvPr/>
          </p:nvSpPr>
          <p:spPr bwMode="auto">
            <a:xfrm>
              <a:off x="3015" y="2225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5677" name="Rectangle 29"/>
            <p:cNvSpPr>
              <a:spLocks noChangeArrowheads="1"/>
            </p:cNvSpPr>
            <p:nvPr/>
          </p:nvSpPr>
          <p:spPr bwMode="auto">
            <a:xfrm>
              <a:off x="3015" y="3658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5678" name="Rectangle 30"/>
            <p:cNvSpPr>
              <a:spLocks noChangeArrowheads="1"/>
            </p:cNvSpPr>
            <p:nvPr/>
          </p:nvSpPr>
          <p:spPr bwMode="auto">
            <a:xfrm>
              <a:off x="3015" y="3044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5679" name="Rectangle 31"/>
            <p:cNvSpPr>
              <a:spLocks noChangeArrowheads="1"/>
            </p:cNvSpPr>
            <p:nvPr/>
          </p:nvSpPr>
          <p:spPr bwMode="auto">
            <a:xfrm>
              <a:off x="3015" y="3249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  <p:sp>
          <p:nvSpPr>
            <p:cNvPr id="155680" name="Rectangle 32"/>
            <p:cNvSpPr>
              <a:spLocks noChangeArrowheads="1"/>
            </p:cNvSpPr>
            <p:nvPr/>
          </p:nvSpPr>
          <p:spPr bwMode="auto">
            <a:xfrm>
              <a:off x="3015" y="2644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12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58199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5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15566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5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15566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5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2" dur="500"/>
                                        <p:tgtEl>
                                          <p:spTgt spid="15566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5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7" dur="500"/>
                                        <p:tgtEl>
                                          <p:spTgt spid="155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55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663" grpId="0" animBg="1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568604" y="140642"/>
            <a:ext cx="4922683" cy="430857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Search with linear probing (Search 15)</a:t>
            </a:r>
          </a:p>
        </p:txBody>
      </p:sp>
      <p:sp>
        <p:nvSpPr>
          <p:cNvPr id="156675" name="Rectangle 3"/>
          <p:cNvSpPr>
            <a:spLocks noChangeArrowheads="1"/>
          </p:cNvSpPr>
          <p:nvPr/>
        </p:nvSpPr>
        <p:spPr bwMode="auto">
          <a:xfrm>
            <a:off x="2053828" y="763488"/>
            <a:ext cx="2571750" cy="897434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800" kern="1200">
                <a:latin typeface="Gabriola" panose="04040605051002020D02" pitchFamily="82" charset="0"/>
                <a:ea typeface="ＭＳ Ｐゴシック" charset="0"/>
                <a:cs typeface="+mn-cs"/>
              </a:rPr>
              <a:t>15 = 1 x 11 + </a:t>
            </a:r>
            <a:r>
              <a:rPr lang="en-US" sz="2800" kern="1200">
                <a:solidFill>
                  <a:srgbClr val="800080"/>
                </a:solidFill>
                <a:latin typeface="Gabriola" panose="04040605051002020D02" pitchFamily="82" charset="0"/>
                <a:ea typeface="ＭＳ Ｐゴシック" charset="0"/>
                <a:cs typeface="+mn-cs"/>
              </a:rPr>
              <a:t>4</a:t>
            </a:r>
            <a:endParaRPr lang="tr-TR" sz="2800" kern="1200">
              <a:solidFill>
                <a:srgbClr val="800080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800" kern="1200">
                <a:latin typeface="Gabriola" panose="04040605051002020D02" pitchFamily="82" charset="0"/>
                <a:ea typeface="ＭＳ Ｐゴシック" charset="0"/>
                <a:cs typeface="+mn-cs"/>
              </a:rPr>
              <a:t>15 mod 11 = </a:t>
            </a:r>
            <a:r>
              <a:rPr lang="en-US" sz="2800" kern="1200">
                <a:latin typeface="Gabriola" panose="04040605051002020D02" pitchFamily="82" charset="0"/>
                <a:ea typeface="ＭＳ Ｐゴシック" charset="0"/>
                <a:cs typeface="+mn-cs"/>
              </a:rPr>
              <a:t>4</a:t>
            </a:r>
          </a:p>
        </p:txBody>
      </p:sp>
      <p:sp>
        <p:nvSpPr>
          <p:cNvPr id="156676" name="Line 4"/>
          <p:cNvSpPr>
            <a:spLocks noChangeShapeType="1"/>
          </p:cNvSpPr>
          <p:nvPr/>
        </p:nvSpPr>
        <p:spPr bwMode="auto">
          <a:xfrm>
            <a:off x="1370707" y="3027164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6677" name="Line 5"/>
          <p:cNvSpPr>
            <a:spLocks noChangeShapeType="1"/>
          </p:cNvSpPr>
          <p:nvPr/>
        </p:nvSpPr>
        <p:spPr bwMode="auto">
          <a:xfrm>
            <a:off x="1384102" y="3254871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6678" name="Line 6"/>
          <p:cNvSpPr>
            <a:spLocks noChangeShapeType="1"/>
          </p:cNvSpPr>
          <p:nvPr/>
        </p:nvSpPr>
        <p:spPr bwMode="auto">
          <a:xfrm>
            <a:off x="1370707" y="3951387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grpSp>
        <p:nvGrpSpPr>
          <p:cNvPr id="36871" name="Group 7"/>
          <p:cNvGrpSpPr>
            <a:grpSpLocks/>
          </p:cNvGrpSpPr>
          <p:nvPr/>
        </p:nvGrpSpPr>
        <p:grpSpPr bwMode="auto">
          <a:xfrm>
            <a:off x="1854030" y="1955602"/>
            <a:ext cx="663030" cy="2618631"/>
            <a:chOff x="2773" y="1764"/>
            <a:chExt cx="594" cy="2346"/>
          </a:xfrm>
        </p:grpSpPr>
        <p:sp>
          <p:nvSpPr>
            <p:cNvPr id="156680" name="Text Box 8"/>
            <p:cNvSpPr txBox="1">
              <a:spLocks noChangeArrowheads="1"/>
            </p:cNvSpPr>
            <p:nvPr/>
          </p:nvSpPr>
          <p:spPr bwMode="auto">
            <a:xfrm>
              <a:off x="2773" y="1764"/>
              <a:ext cx="229" cy="2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56681" name="Rectangle 9"/>
            <p:cNvSpPr>
              <a:spLocks noChangeArrowheads="1"/>
            </p:cNvSpPr>
            <p:nvPr/>
          </p:nvSpPr>
          <p:spPr bwMode="auto">
            <a:xfrm>
              <a:off x="3015" y="1815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sz="1406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6682" name="Rectangle 10"/>
            <p:cNvSpPr>
              <a:spLocks noChangeArrowheads="1"/>
            </p:cNvSpPr>
            <p:nvPr/>
          </p:nvSpPr>
          <p:spPr bwMode="auto">
            <a:xfrm>
              <a:off x="3015" y="1815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56683" name="Rectangle 11"/>
            <p:cNvSpPr>
              <a:spLocks noChangeArrowheads="1"/>
            </p:cNvSpPr>
            <p:nvPr/>
          </p:nvSpPr>
          <p:spPr bwMode="auto">
            <a:xfrm>
              <a:off x="3015" y="3863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9</a:t>
              </a:r>
            </a:p>
          </p:txBody>
        </p:sp>
        <p:sp>
          <p:nvSpPr>
            <p:cNvPr id="156684" name="Rectangle 12"/>
            <p:cNvSpPr>
              <a:spLocks noChangeArrowheads="1"/>
            </p:cNvSpPr>
            <p:nvPr/>
          </p:nvSpPr>
          <p:spPr bwMode="auto">
            <a:xfrm>
              <a:off x="3015" y="2430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6685" name="Rectangle 13"/>
            <p:cNvSpPr>
              <a:spLocks noChangeArrowheads="1"/>
            </p:cNvSpPr>
            <p:nvPr/>
          </p:nvSpPr>
          <p:spPr bwMode="auto">
            <a:xfrm>
              <a:off x="3015" y="2020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6686" name="Rectangle 14"/>
            <p:cNvSpPr>
              <a:spLocks noChangeArrowheads="1"/>
            </p:cNvSpPr>
            <p:nvPr/>
          </p:nvSpPr>
          <p:spPr bwMode="auto">
            <a:xfrm>
              <a:off x="3015" y="2839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6687" name="Rectangle 15"/>
            <p:cNvSpPr>
              <a:spLocks noChangeArrowheads="1"/>
            </p:cNvSpPr>
            <p:nvPr/>
          </p:nvSpPr>
          <p:spPr bwMode="auto">
            <a:xfrm>
              <a:off x="3015" y="2225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6688" name="Rectangle 16"/>
            <p:cNvSpPr>
              <a:spLocks noChangeArrowheads="1"/>
            </p:cNvSpPr>
            <p:nvPr/>
          </p:nvSpPr>
          <p:spPr bwMode="auto">
            <a:xfrm>
              <a:off x="3015" y="3658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6689" name="Rectangle 17"/>
            <p:cNvSpPr>
              <a:spLocks noChangeArrowheads="1"/>
            </p:cNvSpPr>
            <p:nvPr/>
          </p:nvSpPr>
          <p:spPr bwMode="auto">
            <a:xfrm>
              <a:off x="3015" y="3044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6690" name="Rectangle 18"/>
            <p:cNvSpPr>
              <a:spLocks noChangeArrowheads="1"/>
            </p:cNvSpPr>
            <p:nvPr/>
          </p:nvSpPr>
          <p:spPr bwMode="auto">
            <a:xfrm>
              <a:off x="3015" y="3249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  <p:sp>
          <p:nvSpPr>
            <p:cNvPr id="156691" name="Rectangle 19"/>
            <p:cNvSpPr>
              <a:spLocks noChangeArrowheads="1"/>
            </p:cNvSpPr>
            <p:nvPr/>
          </p:nvSpPr>
          <p:spPr bwMode="auto">
            <a:xfrm>
              <a:off x="3015" y="2644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12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56692" name="Line 20"/>
          <p:cNvSpPr>
            <a:spLocks noChangeShapeType="1"/>
          </p:cNvSpPr>
          <p:nvPr/>
        </p:nvSpPr>
        <p:spPr bwMode="auto">
          <a:xfrm>
            <a:off x="1370707" y="3482578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6693" name="Line 21"/>
          <p:cNvSpPr>
            <a:spLocks noChangeShapeType="1"/>
          </p:cNvSpPr>
          <p:nvPr/>
        </p:nvSpPr>
        <p:spPr bwMode="auto">
          <a:xfrm>
            <a:off x="1370707" y="3710285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6694" name="Rectangle 22"/>
          <p:cNvSpPr>
            <a:spLocks noChangeArrowheads="1"/>
          </p:cNvSpPr>
          <p:nvPr/>
        </p:nvSpPr>
        <p:spPr bwMode="auto">
          <a:xfrm>
            <a:off x="2790527" y="3804047"/>
            <a:ext cx="1406426" cy="4152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1600" b="1" kern="1200" dirty="0">
                <a:solidFill>
                  <a:srgbClr val="FF0000"/>
                </a:solidFill>
                <a:latin typeface="Gabriola" panose="04040605051002020D02" pitchFamily="82" charset="0"/>
                <a:ea typeface="ＭＳ Ｐゴシック" charset="0"/>
                <a:cs typeface="+mn-cs"/>
              </a:rPr>
              <a:t>NOT FOUND !</a:t>
            </a:r>
            <a:r>
              <a:rPr lang="tr-TR" sz="1600" b="1" kern="1200" dirty="0">
                <a:latin typeface="Gabriola" panose="04040605051002020D02" pitchFamily="82" charset="0"/>
                <a:ea typeface="ＭＳ Ｐゴシック" charset="0"/>
                <a:cs typeface="+mn-cs"/>
              </a:rPr>
              <a:t> </a:t>
            </a:r>
            <a:endParaRPr lang="en-US" sz="1600" b="1" kern="1200" dirty="0"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3503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6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15667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15667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6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2" dur="500"/>
                                        <p:tgtEl>
                                          <p:spTgt spid="15669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6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7" dur="500"/>
                                        <p:tgtEl>
                                          <p:spTgt spid="15669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6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2" dur="500"/>
                                        <p:tgtEl>
                                          <p:spTgt spid="156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56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75" grpId="0" animBg="1" autoUpdateAnimBg="0"/>
      <p:bldP spid="156694" grpId="0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3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1680116" y="148682"/>
            <a:ext cx="4811171" cy="422817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Search with linear probing</a:t>
            </a:r>
          </a:p>
        </p:txBody>
      </p:sp>
      <p:sp>
        <p:nvSpPr>
          <p:cNvPr id="179202" name="Text Box 2"/>
          <p:cNvSpPr txBox="1">
            <a:spLocks noChangeArrowheads="1"/>
          </p:cNvSpPr>
          <p:nvPr/>
        </p:nvSpPr>
        <p:spPr bwMode="auto">
          <a:xfrm>
            <a:off x="1509336" y="813847"/>
            <a:ext cx="6408030" cy="4107558"/>
          </a:xfrm>
          <a:prstGeom prst="rect">
            <a:avLst/>
          </a:prstGeom>
          <a:solidFill>
            <a:srgbClr val="EDECD2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67965" tIns="33983" rIns="67965" bIns="33983">
            <a:spAutoFit/>
          </a:bodyPr>
          <a:lstStyle>
            <a:lvl1pPr defTabSz="966788">
              <a:tabLst>
                <a:tab pos="368300" algn="l"/>
                <a:tab pos="725488" algn="l"/>
              </a:tabLst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 defTabSz="966788">
              <a:tabLst>
                <a:tab pos="368300" algn="l"/>
                <a:tab pos="725488" algn="l"/>
              </a:tabLst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 defTabSz="966788">
              <a:tabLst>
                <a:tab pos="368300" algn="l"/>
                <a:tab pos="725488" algn="l"/>
              </a:tabLst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 defTabSz="966788">
              <a:tabLst>
                <a:tab pos="368300" algn="l"/>
                <a:tab pos="725488" algn="l"/>
              </a:tabLst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 defTabSz="966788">
              <a:tabLst>
                <a:tab pos="368300" algn="l"/>
                <a:tab pos="725488" algn="l"/>
              </a:tabLst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defTabSz="966788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tabLst>
                <a:tab pos="368300" algn="l"/>
                <a:tab pos="725488" algn="l"/>
              </a:tabLst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defTabSz="966788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tabLst>
                <a:tab pos="368300" algn="l"/>
                <a:tab pos="725488" algn="l"/>
              </a:tabLst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defTabSz="966788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tabLst>
                <a:tab pos="368300" algn="l"/>
                <a:tab pos="725488" algn="l"/>
              </a:tabLst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defTabSz="966788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tabLst>
                <a:tab pos="368300" algn="l"/>
                <a:tab pos="725488" algn="l"/>
              </a:tabLst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266" b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find the slot where searched item </a:t>
            </a:r>
            <a:r>
              <a:rPr kumimoji="0" lang="en-US" altLang="en-US" sz="1266" b="1" i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should</a:t>
            </a:r>
            <a:r>
              <a:rPr kumimoji="0" lang="en-US" altLang="en-US" sz="1266" b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 in 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endParaRPr kumimoji="0" lang="en-US" altLang="en-US" sz="1406" b="1" kern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HashTable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&lt;E,K&gt;::</a:t>
            </a:r>
            <a:r>
              <a:rPr kumimoji="0" lang="en-US" altLang="en-US" sz="1406" b="1" kern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hSearch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K&amp; k)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endParaRPr kumimoji="0" lang="en-US" altLang="en-US" sz="1406" b="1" kern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HashVal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k % D;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 =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HashVal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do {</a:t>
            </a:r>
            <a:r>
              <a:rPr kumimoji="0" lang="en-US" altLang="en-US" sz="1266" b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en-US" altLang="en-US" sz="1125" b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don</a:t>
            </a:r>
            <a:r>
              <a:rPr kumimoji="0" lang="ja-JP" altLang="en-US" sz="1125" b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kumimoji="0" lang="en-US" altLang="ja-JP" sz="1125" b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 search past the first </a:t>
            </a:r>
            <a:r>
              <a:rPr kumimoji="0" lang="en-US" altLang="ja-JP" sz="1125" b="1" i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empty</a:t>
            </a:r>
            <a:r>
              <a:rPr kumimoji="0" lang="en-US" altLang="ja-JP" sz="1125" b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slot (insert should put it there)</a:t>
            </a:r>
            <a:endParaRPr kumimoji="0" lang="en-US" altLang="ja-JP" sz="1125" b="1" kern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if (empty[j] ||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[j] == k) return j;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j = (j + 1) % D;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} while (j !=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HashVal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return j; </a:t>
            </a:r>
            <a:r>
              <a:rPr kumimoji="0" lang="en-US" altLang="en-US" sz="1125" b="1" kern="1200" dirty="0">
                <a:solidFill>
                  <a:srgbClr val="5490A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no empty slot and no match either, give up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endParaRPr kumimoji="0" lang="en-US" altLang="en-US" sz="1406" b="1" kern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endParaRPr kumimoji="0" lang="en-US" altLang="en-US" sz="1406" b="1" kern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HashTable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&lt;E,K&gt;::</a:t>
            </a:r>
            <a:r>
              <a:rPr kumimoji="0" lang="en-US" altLang="en-US" sz="1406" b="1" kern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K&amp; k, E&amp; e)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endParaRPr kumimoji="0" lang="en-US" altLang="en-US" sz="1406" b="1" kern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 =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hSearch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(k);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if (empty[b] ||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[b] != k) return false;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e = </a:t>
            </a:r>
            <a:r>
              <a:rPr kumimoji="0" lang="en-US" altLang="en-US" sz="1406" b="1" kern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</a:t>
            </a: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[b];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return true;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r>
              <a:rPr kumimoji="0" lang="en-US" altLang="en-US" sz="1406" b="1" kern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679749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tabLst>
                <a:tab pos="258952" algn="l"/>
                <a:tab pos="510091" algn="l"/>
              </a:tabLst>
            </a:pPr>
            <a:endParaRPr kumimoji="0" lang="en-US" altLang="en-US" sz="1406" b="1" kern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835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709855" y="178420"/>
            <a:ext cx="6720468" cy="393080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Deletion in Hashing with Linear Probing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092819" y="687543"/>
            <a:ext cx="7047571" cy="42148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800" b="1" dirty="0" smtClean="0">
                <a:solidFill>
                  <a:srgbClr val="008000"/>
                </a:solidFill>
                <a:latin typeface="Gabriola" panose="04040605051002020D02" pitchFamily="82" charset="0"/>
              </a:rPr>
              <a:t>Since empty buckets are used to terminate search, standard deletion does not work.</a:t>
            </a:r>
          </a:p>
          <a:p>
            <a:pPr>
              <a:lnSpc>
                <a:spcPct val="90000"/>
              </a:lnSpc>
            </a:pPr>
            <a:r>
              <a:rPr lang="en-US" altLang="en-US" sz="2800" b="1" dirty="0" smtClean="0">
                <a:latin typeface="Gabriola" panose="04040605051002020D02" pitchFamily="82" charset="0"/>
              </a:rPr>
              <a:t>One simple idea is to not delete, but mark.</a:t>
            </a:r>
            <a:endParaRPr lang="en-US" altLang="en-US" sz="2800" b="1" i="1" dirty="0" smtClean="0">
              <a:latin typeface="Gabriola" panose="04040605051002020D02" pitchFamily="82" charset="0"/>
            </a:endParaRPr>
          </a:p>
          <a:p>
            <a:pPr lvl="1">
              <a:lnSpc>
                <a:spcPct val="90000"/>
              </a:lnSpc>
            </a:pPr>
            <a:r>
              <a:rPr lang="en-US" altLang="en-US" sz="2800" b="1" i="1" dirty="0" smtClean="0">
                <a:latin typeface="Gabriola" panose="04040605051002020D02" pitchFamily="82" charset="0"/>
              </a:rPr>
              <a:t> 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Insert: put item in first empty or marked bucket.</a:t>
            </a:r>
          </a:p>
          <a:p>
            <a:pPr lvl="1">
              <a:lnSpc>
                <a:spcPct val="90000"/>
              </a:lnSpc>
            </a:pPr>
            <a:r>
              <a:rPr lang="en-US" altLang="en-US" sz="2800" b="1" i="1" dirty="0" smtClean="0">
                <a:latin typeface="Gabriola" panose="04040605051002020D02" pitchFamily="82" charset="0"/>
              </a:rPr>
              <a:t> 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Search: Continue past marked buckets.</a:t>
            </a:r>
          </a:p>
          <a:p>
            <a:pPr lvl="1">
              <a:lnSpc>
                <a:spcPct val="90000"/>
              </a:lnSpc>
            </a:pPr>
            <a:r>
              <a:rPr lang="en-US" altLang="en-US" sz="2800" b="1" dirty="0" smtClean="0">
                <a:latin typeface="Gabriola" panose="04040605051002020D02" pitchFamily="82" charset="0"/>
              </a:rPr>
              <a:t> Delete: just mark the bucket as deleted.</a:t>
            </a:r>
            <a:endParaRPr lang="en-US" altLang="en-US" sz="2800" b="1" dirty="0" smtClean="0">
              <a:solidFill>
                <a:srgbClr val="FF0000"/>
              </a:solidFill>
              <a:latin typeface="Gabriola" panose="04040605051002020D02" pitchFamily="82" charset="0"/>
            </a:endParaRPr>
          </a:p>
          <a:p>
            <a:pPr>
              <a:lnSpc>
                <a:spcPct val="90000"/>
              </a:lnSpc>
            </a:pPr>
            <a:endParaRPr lang="en-US" altLang="en-US" sz="2800" b="1" dirty="0" smtClean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963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ChangeArrowheads="1"/>
          </p:cNvSpPr>
          <p:nvPr/>
        </p:nvSpPr>
        <p:spPr bwMode="auto">
          <a:xfrm>
            <a:off x="1709854" y="163550"/>
            <a:ext cx="6091345" cy="407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67965" tIns="33983" rIns="67965" bIns="33983" anchor="ctr"/>
          <a:lstStyle/>
          <a:p>
            <a:pPr defTabSz="679749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ea typeface="Roboto Slab Regular"/>
                <a:cs typeface="Roboto Slab Regular"/>
                <a:sym typeface="Roboto Slab Regular"/>
              </a:rPr>
              <a:t>Deletion with linear probing: </a:t>
            </a:r>
            <a:r>
              <a:rPr lang="tr-TR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ea typeface="Roboto Slab Regular"/>
                <a:cs typeface="Roboto Slab Regular"/>
                <a:sym typeface="Roboto Slab Regular"/>
              </a:rPr>
              <a:t>LAZY (Delete 9)</a:t>
            </a:r>
            <a:endParaRPr 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7699" name="Rectangle 3"/>
          <p:cNvSpPr>
            <a:spLocks noChangeArrowheads="1"/>
          </p:cNvSpPr>
          <p:nvPr/>
        </p:nvSpPr>
        <p:spPr bwMode="auto">
          <a:xfrm>
            <a:off x="2134195" y="939849"/>
            <a:ext cx="2571750" cy="897434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800" b="1" kern="1200" dirty="0">
                <a:latin typeface="Gabriola" panose="04040605051002020D02" pitchFamily="82" charset="0"/>
                <a:ea typeface="ＭＳ Ｐゴシック" charset="0"/>
                <a:cs typeface="+mn-cs"/>
              </a:rPr>
              <a:t>9 = 0 x 11 + 9</a:t>
            </a:r>
            <a:endParaRPr lang="tr-TR" sz="2800" b="1" kern="1200" dirty="0">
              <a:solidFill>
                <a:srgbClr val="800080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800" b="1" kern="1200" dirty="0">
                <a:latin typeface="Gabriola" panose="04040605051002020D02" pitchFamily="82" charset="0"/>
                <a:ea typeface="ＭＳ Ｐゴシック" charset="0"/>
                <a:cs typeface="+mn-cs"/>
              </a:rPr>
              <a:t>9 mod 11 = 9</a:t>
            </a:r>
            <a:endParaRPr lang="en-US" sz="2800" b="1" kern="1200" dirty="0"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7700" name="Line 4"/>
          <p:cNvSpPr>
            <a:spLocks noChangeShapeType="1"/>
          </p:cNvSpPr>
          <p:nvPr/>
        </p:nvSpPr>
        <p:spPr bwMode="auto">
          <a:xfrm>
            <a:off x="1451074" y="4246066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7701" name="Line 5"/>
          <p:cNvSpPr>
            <a:spLocks noChangeShapeType="1"/>
          </p:cNvSpPr>
          <p:nvPr/>
        </p:nvSpPr>
        <p:spPr bwMode="auto">
          <a:xfrm>
            <a:off x="1437680" y="4460379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grpSp>
        <p:nvGrpSpPr>
          <p:cNvPr id="39942" name="Group 6"/>
          <p:cNvGrpSpPr>
            <a:grpSpLocks/>
          </p:cNvGrpSpPr>
          <p:nvPr/>
        </p:nvGrpSpPr>
        <p:grpSpPr bwMode="auto">
          <a:xfrm>
            <a:off x="1934397" y="2009180"/>
            <a:ext cx="663030" cy="2618631"/>
            <a:chOff x="2773" y="1764"/>
            <a:chExt cx="594" cy="2346"/>
          </a:xfrm>
        </p:grpSpPr>
        <p:sp>
          <p:nvSpPr>
            <p:cNvPr id="157703" name="Text Box 7"/>
            <p:cNvSpPr txBox="1">
              <a:spLocks noChangeArrowheads="1"/>
            </p:cNvSpPr>
            <p:nvPr/>
          </p:nvSpPr>
          <p:spPr bwMode="auto">
            <a:xfrm>
              <a:off x="2773" y="1764"/>
              <a:ext cx="229" cy="2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57704" name="Rectangle 8"/>
            <p:cNvSpPr>
              <a:spLocks noChangeArrowheads="1"/>
            </p:cNvSpPr>
            <p:nvPr/>
          </p:nvSpPr>
          <p:spPr bwMode="auto">
            <a:xfrm>
              <a:off x="3015" y="1815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sz="1406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7705" name="Rectangle 9"/>
            <p:cNvSpPr>
              <a:spLocks noChangeArrowheads="1"/>
            </p:cNvSpPr>
            <p:nvPr/>
          </p:nvSpPr>
          <p:spPr bwMode="auto">
            <a:xfrm>
              <a:off x="3015" y="1815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57706" name="Rectangle 10"/>
            <p:cNvSpPr>
              <a:spLocks noChangeArrowheads="1"/>
            </p:cNvSpPr>
            <p:nvPr/>
          </p:nvSpPr>
          <p:spPr bwMode="auto">
            <a:xfrm>
              <a:off x="3015" y="3863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9</a:t>
              </a:r>
            </a:p>
          </p:txBody>
        </p:sp>
        <p:sp>
          <p:nvSpPr>
            <p:cNvPr id="157707" name="Rectangle 11"/>
            <p:cNvSpPr>
              <a:spLocks noChangeArrowheads="1"/>
            </p:cNvSpPr>
            <p:nvPr/>
          </p:nvSpPr>
          <p:spPr bwMode="auto">
            <a:xfrm>
              <a:off x="3015" y="2430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7708" name="Rectangle 12"/>
            <p:cNvSpPr>
              <a:spLocks noChangeArrowheads="1"/>
            </p:cNvSpPr>
            <p:nvPr/>
          </p:nvSpPr>
          <p:spPr bwMode="auto">
            <a:xfrm>
              <a:off x="3015" y="2020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7709" name="Rectangle 13"/>
            <p:cNvSpPr>
              <a:spLocks noChangeArrowheads="1"/>
            </p:cNvSpPr>
            <p:nvPr/>
          </p:nvSpPr>
          <p:spPr bwMode="auto">
            <a:xfrm>
              <a:off x="3015" y="2839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7710" name="Rectangle 14"/>
            <p:cNvSpPr>
              <a:spLocks noChangeArrowheads="1"/>
            </p:cNvSpPr>
            <p:nvPr/>
          </p:nvSpPr>
          <p:spPr bwMode="auto">
            <a:xfrm>
              <a:off x="3015" y="2225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7711" name="Rectangle 15"/>
            <p:cNvSpPr>
              <a:spLocks noChangeArrowheads="1"/>
            </p:cNvSpPr>
            <p:nvPr/>
          </p:nvSpPr>
          <p:spPr bwMode="auto">
            <a:xfrm>
              <a:off x="3015" y="3658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7712" name="Rectangle 16"/>
            <p:cNvSpPr>
              <a:spLocks noChangeArrowheads="1"/>
            </p:cNvSpPr>
            <p:nvPr/>
          </p:nvSpPr>
          <p:spPr bwMode="auto">
            <a:xfrm>
              <a:off x="3015" y="3044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7713" name="Rectangle 17"/>
            <p:cNvSpPr>
              <a:spLocks noChangeArrowheads="1"/>
            </p:cNvSpPr>
            <p:nvPr/>
          </p:nvSpPr>
          <p:spPr bwMode="auto">
            <a:xfrm>
              <a:off x="3015" y="3249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  <p:sp>
          <p:nvSpPr>
            <p:cNvPr id="157714" name="Rectangle 18"/>
            <p:cNvSpPr>
              <a:spLocks noChangeArrowheads="1"/>
            </p:cNvSpPr>
            <p:nvPr/>
          </p:nvSpPr>
          <p:spPr bwMode="auto">
            <a:xfrm>
              <a:off x="3015" y="2644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12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57715" name="Rectangle 19"/>
          <p:cNvSpPr>
            <a:spLocks noChangeArrowheads="1"/>
          </p:cNvSpPr>
          <p:nvPr/>
        </p:nvSpPr>
        <p:spPr bwMode="auto">
          <a:xfrm>
            <a:off x="2549426" y="4246067"/>
            <a:ext cx="1406426" cy="4152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1477" b="1" kern="1200">
                <a:solidFill>
                  <a:srgbClr val="FF0000"/>
                </a:solidFill>
                <a:latin typeface="Gabriola" panose="04040605051002020D02" pitchFamily="82" charset="0"/>
                <a:ea typeface="ＭＳ Ｐゴシック" charset="0"/>
                <a:cs typeface="+mn-cs"/>
              </a:rPr>
              <a:t>FOUND !</a:t>
            </a:r>
            <a:r>
              <a:rPr lang="tr-TR" sz="1477" b="1" kern="1200">
                <a:latin typeface="Gabriola" panose="04040605051002020D02" pitchFamily="82" charset="0"/>
                <a:ea typeface="ＭＳ Ｐゴシック" charset="0"/>
                <a:cs typeface="+mn-cs"/>
              </a:rPr>
              <a:t> </a:t>
            </a:r>
            <a:endParaRPr lang="en-US" sz="1477" b="1" kern="1200"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grpSp>
        <p:nvGrpSpPr>
          <p:cNvPr id="157716" name="Group 20"/>
          <p:cNvGrpSpPr>
            <a:grpSpLocks/>
          </p:cNvGrpSpPr>
          <p:nvPr/>
        </p:nvGrpSpPr>
        <p:grpSpPr bwMode="auto">
          <a:xfrm>
            <a:off x="4318624" y="1982391"/>
            <a:ext cx="663030" cy="2618631"/>
            <a:chOff x="2773" y="1764"/>
            <a:chExt cx="594" cy="2346"/>
          </a:xfrm>
        </p:grpSpPr>
        <p:sp>
          <p:nvSpPr>
            <p:cNvPr id="157717" name="Text Box 21"/>
            <p:cNvSpPr txBox="1">
              <a:spLocks noChangeArrowheads="1"/>
            </p:cNvSpPr>
            <p:nvPr/>
          </p:nvSpPr>
          <p:spPr bwMode="auto">
            <a:xfrm>
              <a:off x="2773" y="1764"/>
              <a:ext cx="229" cy="2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57718" name="Rectangle 22"/>
            <p:cNvSpPr>
              <a:spLocks noChangeArrowheads="1"/>
            </p:cNvSpPr>
            <p:nvPr/>
          </p:nvSpPr>
          <p:spPr bwMode="auto">
            <a:xfrm>
              <a:off x="3015" y="1815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sz="1406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7719" name="Rectangle 23"/>
            <p:cNvSpPr>
              <a:spLocks noChangeArrowheads="1"/>
            </p:cNvSpPr>
            <p:nvPr/>
          </p:nvSpPr>
          <p:spPr bwMode="auto">
            <a:xfrm>
              <a:off x="3015" y="1815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57720" name="Rectangle 24"/>
            <p:cNvSpPr>
              <a:spLocks noChangeArrowheads="1"/>
            </p:cNvSpPr>
            <p:nvPr/>
          </p:nvSpPr>
          <p:spPr bwMode="auto">
            <a:xfrm>
              <a:off x="3015" y="3863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D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7721" name="Rectangle 25"/>
            <p:cNvSpPr>
              <a:spLocks noChangeArrowheads="1"/>
            </p:cNvSpPr>
            <p:nvPr/>
          </p:nvSpPr>
          <p:spPr bwMode="auto">
            <a:xfrm>
              <a:off x="3015" y="2430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7722" name="Rectangle 26"/>
            <p:cNvSpPr>
              <a:spLocks noChangeArrowheads="1"/>
            </p:cNvSpPr>
            <p:nvPr/>
          </p:nvSpPr>
          <p:spPr bwMode="auto">
            <a:xfrm>
              <a:off x="3015" y="2020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7723" name="Rectangle 27"/>
            <p:cNvSpPr>
              <a:spLocks noChangeArrowheads="1"/>
            </p:cNvSpPr>
            <p:nvPr/>
          </p:nvSpPr>
          <p:spPr bwMode="auto">
            <a:xfrm>
              <a:off x="3015" y="2839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7724" name="Rectangle 28"/>
            <p:cNvSpPr>
              <a:spLocks noChangeArrowheads="1"/>
            </p:cNvSpPr>
            <p:nvPr/>
          </p:nvSpPr>
          <p:spPr bwMode="auto">
            <a:xfrm>
              <a:off x="3015" y="2225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7725" name="Rectangle 29"/>
            <p:cNvSpPr>
              <a:spLocks noChangeArrowheads="1"/>
            </p:cNvSpPr>
            <p:nvPr/>
          </p:nvSpPr>
          <p:spPr bwMode="auto">
            <a:xfrm>
              <a:off x="3015" y="3658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7726" name="Rectangle 30"/>
            <p:cNvSpPr>
              <a:spLocks noChangeArrowheads="1"/>
            </p:cNvSpPr>
            <p:nvPr/>
          </p:nvSpPr>
          <p:spPr bwMode="auto">
            <a:xfrm>
              <a:off x="3015" y="3044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7727" name="Rectangle 31"/>
            <p:cNvSpPr>
              <a:spLocks noChangeArrowheads="1"/>
            </p:cNvSpPr>
            <p:nvPr/>
          </p:nvSpPr>
          <p:spPr bwMode="auto">
            <a:xfrm>
              <a:off x="3015" y="3249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  <p:sp>
          <p:nvSpPr>
            <p:cNvPr id="157728" name="Rectangle 32"/>
            <p:cNvSpPr>
              <a:spLocks noChangeArrowheads="1"/>
            </p:cNvSpPr>
            <p:nvPr/>
          </p:nvSpPr>
          <p:spPr bwMode="auto">
            <a:xfrm>
              <a:off x="3015" y="2644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12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4393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7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15770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7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157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57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57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699" grpId="0" animBg="1" autoUpdateAnimBg="0"/>
      <p:bldP spid="157715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3"/>
          <p:cNvSpPr txBox="1">
            <a:spLocks noGrp="1"/>
          </p:cNvSpPr>
          <p:nvPr>
            <p:ph type="title"/>
          </p:nvPr>
        </p:nvSpPr>
        <p:spPr>
          <a:xfrm>
            <a:off x="-157842" y="749975"/>
            <a:ext cx="2607128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 smtClean="0">
                <a:solidFill>
                  <a:schemeClr val="accent3">
                    <a:lumMod val="50000"/>
                  </a:schemeClr>
                </a:solidFill>
                <a:latin typeface="Gabriola" panose="04040605051002020D02" pitchFamily="82" charset="0"/>
              </a:rPr>
              <a:t>Outline (Module 4 [Part 2])</a:t>
            </a:r>
            <a:endParaRPr sz="3600" b="1" dirty="0">
              <a:solidFill>
                <a:schemeClr val="accent3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59" name="Google Shape;459;p23"/>
          <p:cNvSpPr txBox="1">
            <a:spLocks noGrp="1"/>
          </p:cNvSpPr>
          <p:nvPr>
            <p:ph type="body" idx="1"/>
          </p:nvPr>
        </p:nvSpPr>
        <p:spPr>
          <a:xfrm>
            <a:off x="2682999" y="418062"/>
            <a:ext cx="6052123" cy="43249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8950" indent="-342900">
              <a:buFont typeface="+mj-lt"/>
              <a:buAutoNum type="arabicPeriod"/>
            </a:pPr>
            <a:r>
              <a:rPr lang="en-US" sz="1600" b="1" u="sng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Hashing</a:t>
            </a:r>
          </a:p>
          <a:p>
            <a:pPr lvl="1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Introduction</a:t>
            </a:r>
          </a:p>
          <a:p>
            <a:pPr lvl="1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Hash Tables</a:t>
            </a:r>
          </a:p>
          <a:p>
            <a:pPr lvl="1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Hash Functions</a:t>
            </a:r>
          </a:p>
          <a:p>
            <a:pPr lvl="2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Division Modulo Method, Digit Extraction Method, Fold Shifting Method, Mid Square Method, etc. </a:t>
            </a:r>
          </a:p>
          <a:p>
            <a:pPr marL="488950" indent="-342900">
              <a:buFont typeface="+mj-lt"/>
              <a:buAutoNum type="arabicPeriod"/>
            </a:pPr>
            <a:r>
              <a:rPr lang="en-US" sz="1600" b="1" u="sng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Collison Resolution Techniques in Hashing</a:t>
            </a:r>
          </a:p>
          <a:p>
            <a:pPr lvl="1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Chaining</a:t>
            </a:r>
          </a:p>
          <a:p>
            <a:pPr lvl="1"/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Open Addressing</a:t>
            </a:r>
          </a:p>
          <a:p>
            <a:pPr marL="1403350" lvl="2" indent="-342900">
              <a:buFont typeface="+mj-lt"/>
              <a:buAutoNum type="arabicPeriod"/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Linear probing</a:t>
            </a:r>
          </a:p>
          <a:p>
            <a:pPr marL="1403350" lvl="2" indent="-342900">
              <a:buFont typeface="+mj-lt"/>
              <a:buAutoNum type="arabicPeriod"/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Quadratic Probing</a:t>
            </a:r>
          </a:p>
          <a:p>
            <a:pPr marL="1403350" lvl="2" indent="-342900">
              <a:buFont typeface="+mj-lt"/>
              <a:buAutoNum type="arabicPeriod"/>
            </a:pPr>
            <a:r>
              <a:rPr lang="en-US" sz="1600" b="1" dirty="0" smtClean="0">
                <a:solidFill>
                  <a:schemeClr val="accent5">
                    <a:lumMod val="50000"/>
                  </a:schemeClr>
                </a:solidFill>
                <a:latin typeface="Gabriola" panose="04040605051002020D02" pitchFamily="82" charset="0"/>
              </a:rPr>
              <a:t>Double Hashing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b="1" dirty="0">
              <a:solidFill>
                <a:schemeClr val="accent5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62" name="Google Shape;462;p2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593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739590" y="154216"/>
            <a:ext cx="5746596" cy="502317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  <a:sym typeface="Arial"/>
              </a:rPr>
              <a:t>Problem of Linear Probing</a:t>
            </a:r>
          </a:p>
        </p:txBody>
      </p:sp>
      <p:sp>
        <p:nvSpPr>
          <p:cNvPr id="3993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106757" y="1267561"/>
            <a:ext cx="6743701" cy="1549270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Identifiers tend to cluster </a:t>
            </a:r>
            <a:r>
              <a:rPr lang="en-GB" altLang="zh-TW" sz="2800" b="1" dirty="0" smtClean="0">
                <a:latin typeface="Gabriola" panose="04040605051002020D02" pitchFamily="82" charset="0"/>
              </a:rPr>
              <a:t>together (Primary Clustering)</a:t>
            </a:r>
            <a:endParaRPr lang="en-GB" altLang="zh-TW" sz="2800" b="1" dirty="0">
              <a:latin typeface="Gabriola" panose="04040605051002020D02" pitchFamily="82" charset="0"/>
            </a:endParaRPr>
          </a:p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Adjacent cluster tend to coalesce</a:t>
            </a:r>
          </a:p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Increase the search time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2535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80117" y="133814"/>
            <a:ext cx="3285893" cy="437685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Quadratic Probing</a:t>
            </a:r>
          </a:p>
        </p:txBody>
      </p:sp>
      <p:sp>
        <p:nvSpPr>
          <p:cNvPr id="1587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54927" y="765716"/>
            <a:ext cx="7938236" cy="4092033"/>
          </a:xfrm>
        </p:spPr>
        <p:txBody>
          <a:bodyPr/>
          <a:lstStyle/>
          <a:p>
            <a:pPr>
              <a:defRPr/>
            </a:pPr>
            <a:r>
              <a:rPr lang="en-US" sz="2400" b="1" dirty="0" smtClean="0">
                <a:solidFill>
                  <a:schemeClr val="accent1"/>
                </a:solidFill>
                <a:latin typeface="Gabriola" panose="04040605051002020D02" pitchFamily="82" charset="0"/>
                <a:cs typeface="Century Gothic"/>
              </a:rPr>
              <a:t>Solves the Primary clustering problem in Linear Probing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2400" b="1" dirty="0" smtClean="0">
                <a:latin typeface="Gabriola" panose="04040605051002020D02" pitchFamily="82" charset="0"/>
                <a:cs typeface="Century Gothic"/>
              </a:rPr>
              <a:t>Check H(x) – (Hash (x))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2400" b="1" dirty="0" smtClean="0">
                <a:latin typeface="Gabriola" panose="04040605051002020D02" pitchFamily="82" charset="0"/>
                <a:cs typeface="Century Gothic"/>
              </a:rPr>
              <a:t>If collision occurs check H(x) + 1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2400" b="1" dirty="0" smtClean="0">
                <a:latin typeface="Gabriola" panose="04040605051002020D02" pitchFamily="82" charset="0"/>
                <a:cs typeface="Century Gothic"/>
              </a:rPr>
              <a:t>If collision occurs check H(x) + 4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2400" b="1" dirty="0" smtClean="0">
                <a:latin typeface="Gabriola" panose="04040605051002020D02" pitchFamily="82" charset="0"/>
                <a:cs typeface="Century Gothic"/>
              </a:rPr>
              <a:t>If collision occurs check H(x) + 9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2400" b="1" dirty="0" smtClean="0">
                <a:latin typeface="Gabriola" panose="04040605051002020D02" pitchFamily="82" charset="0"/>
                <a:cs typeface="Century Gothic"/>
              </a:rPr>
              <a:t>If collision occurs check H(x) + 16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2400" b="1" dirty="0" smtClean="0">
                <a:latin typeface="Gabriola" panose="04040605051002020D02" pitchFamily="82" charset="0"/>
                <a:cs typeface="Century Gothic"/>
              </a:rPr>
              <a:t>...</a:t>
            </a:r>
            <a:endParaRPr lang="en-US" sz="2400" b="1" dirty="0">
              <a:latin typeface="Gabriola" panose="04040605051002020D02" pitchFamily="82" charset="0"/>
              <a:cs typeface="Century Gothic"/>
            </a:endParaRP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sz="2400" b="1" dirty="0" smtClean="0">
                <a:latin typeface="Gabriola" panose="04040605051002020D02" pitchFamily="82" charset="0"/>
                <a:cs typeface="Century Gothic"/>
              </a:rPr>
              <a:t>Hash Function: </a:t>
            </a:r>
            <a:r>
              <a:rPr lang="en-US" sz="2800" b="1" dirty="0" smtClean="0">
                <a:solidFill>
                  <a:srgbClr val="FF0000"/>
                </a:solidFill>
                <a:latin typeface="Gabriola" panose="04040605051002020D02" pitchFamily="82" charset="0"/>
                <a:cs typeface="Century Gothic"/>
              </a:rPr>
              <a:t>H(x) + i</a:t>
            </a:r>
            <a:r>
              <a:rPr lang="en-US" sz="2800" b="1" baseline="30000" dirty="0" smtClean="0">
                <a:solidFill>
                  <a:srgbClr val="FF0000"/>
                </a:solidFill>
                <a:latin typeface="Gabriola" panose="04040605051002020D02" pitchFamily="82" charset="0"/>
                <a:cs typeface="Century Gothic"/>
              </a:rPr>
              <a:t>2</a:t>
            </a:r>
            <a:endParaRPr lang="en-US" sz="2400" b="1" baseline="30000" dirty="0" smtClean="0">
              <a:solidFill>
                <a:srgbClr val="FF0000"/>
              </a:solidFill>
              <a:latin typeface="Gabriola" panose="04040605051002020D02" pitchFamily="82" charset="0"/>
              <a:cs typeface="Century Gothic"/>
            </a:endParaRPr>
          </a:p>
          <a:p>
            <a:pPr lvl="1">
              <a:buFont typeface="Wingdings 2" charset="0"/>
              <a:buChar char="£"/>
              <a:defRPr/>
            </a:pPr>
            <a:endParaRPr lang="en-US" sz="2400" b="1" dirty="0" smtClean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87339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05776" y="169664"/>
            <a:ext cx="4885512" cy="401836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Quadratic Probing (insert 12)</a:t>
            </a:r>
          </a:p>
        </p:txBody>
      </p:sp>
      <p:grpSp>
        <p:nvGrpSpPr>
          <p:cNvPr id="46083" name="Group 3"/>
          <p:cNvGrpSpPr>
            <a:grpSpLocks/>
          </p:cNvGrpSpPr>
          <p:nvPr/>
        </p:nvGrpSpPr>
        <p:grpSpPr bwMode="auto">
          <a:xfrm>
            <a:off x="1827244" y="1955602"/>
            <a:ext cx="663030" cy="2618631"/>
            <a:chOff x="4621" y="240"/>
            <a:chExt cx="594" cy="2346"/>
          </a:xfrm>
        </p:grpSpPr>
        <p:sp>
          <p:nvSpPr>
            <p:cNvPr id="159748" name="Text Box 4"/>
            <p:cNvSpPr txBox="1">
              <a:spLocks noChangeArrowheads="1"/>
            </p:cNvSpPr>
            <p:nvPr/>
          </p:nvSpPr>
          <p:spPr bwMode="auto">
            <a:xfrm>
              <a:off x="4621" y="240"/>
              <a:ext cx="229" cy="2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59749" name="Rectangle 5"/>
            <p:cNvSpPr>
              <a:spLocks noChangeArrowheads="1"/>
            </p:cNvSpPr>
            <p:nvPr/>
          </p:nvSpPr>
          <p:spPr bwMode="auto">
            <a:xfrm>
              <a:off x="4863" y="291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sz="1406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9750" name="Rectangle 6"/>
            <p:cNvSpPr>
              <a:spLocks noChangeArrowheads="1"/>
            </p:cNvSpPr>
            <p:nvPr/>
          </p:nvSpPr>
          <p:spPr bwMode="auto">
            <a:xfrm>
              <a:off x="4863" y="291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59751" name="Rectangle 7"/>
            <p:cNvSpPr>
              <a:spLocks noChangeArrowheads="1"/>
            </p:cNvSpPr>
            <p:nvPr/>
          </p:nvSpPr>
          <p:spPr bwMode="auto">
            <a:xfrm>
              <a:off x="4863" y="2339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9</a:t>
              </a:r>
            </a:p>
          </p:txBody>
        </p:sp>
        <p:sp>
          <p:nvSpPr>
            <p:cNvPr id="159752" name="Rectangle 8"/>
            <p:cNvSpPr>
              <a:spLocks noChangeArrowheads="1"/>
            </p:cNvSpPr>
            <p:nvPr/>
          </p:nvSpPr>
          <p:spPr bwMode="auto">
            <a:xfrm>
              <a:off x="4863" y="906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9753" name="Rectangle 9"/>
            <p:cNvSpPr>
              <a:spLocks noChangeArrowheads="1"/>
            </p:cNvSpPr>
            <p:nvPr/>
          </p:nvSpPr>
          <p:spPr bwMode="auto">
            <a:xfrm>
              <a:off x="4863" y="496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9754" name="Rectangle 10"/>
            <p:cNvSpPr>
              <a:spLocks noChangeArrowheads="1"/>
            </p:cNvSpPr>
            <p:nvPr/>
          </p:nvSpPr>
          <p:spPr bwMode="auto">
            <a:xfrm>
              <a:off x="4863" y="1315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9755" name="Rectangle 11"/>
            <p:cNvSpPr>
              <a:spLocks noChangeArrowheads="1"/>
            </p:cNvSpPr>
            <p:nvPr/>
          </p:nvSpPr>
          <p:spPr bwMode="auto">
            <a:xfrm>
              <a:off x="4863" y="701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9756" name="Rectangle 12"/>
            <p:cNvSpPr>
              <a:spLocks noChangeArrowheads="1"/>
            </p:cNvSpPr>
            <p:nvPr/>
          </p:nvSpPr>
          <p:spPr bwMode="auto">
            <a:xfrm>
              <a:off x="4863" y="2134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9757" name="Rectangle 13"/>
            <p:cNvSpPr>
              <a:spLocks noChangeArrowheads="1"/>
            </p:cNvSpPr>
            <p:nvPr/>
          </p:nvSpPr>
          <p:spPr bwMode="auto">
            <a:xfrm>
              <a:off x="4863" y="1520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9758" name="Rectangle 14"/>
            <p:cNvSpPr>
              <a:spLocks noChangeArrowheads="1"/>
            </p:cNvSpPr>
            <p:nvPr/>
          </p:nvSpPr>
          <p:spPr bwMode="auto">
            <a:xfrm>
              <a:off x="4863" y="1725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</p:grpSp>
      <p:sp>
        <p:nvSpPr>
          <p:cNvPr id="159759" name="Rectangle 15"/>
          <p:cNvSpPr>
            <a:spLocks noChangeArrowheads="1"/>
          </p:cNvSpPr>
          <p:nvPr/>
        </p:nvSpPr>
        <p:spPr bwMode="auto">
          <a:xfrm>
            <a:off x="2053828" y="763488"/>
            <a:ext cx="2571750" cy="897434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800" b="1" kern="1200" dirty="0">
                <a:latin typeface="Gabriola" panose="04040605051002020D02" pitchFamily="82" charset="0"/>
                <a:ea typeface="ＭＳ Ｐゴシック" charset="0"/>
                <a:cs typeface="+mn-cs"/>
              </a:rPr>
              <a:t>12 = 1 x 11 + </a:t>
            </a:r>
            <a:r>
              <a:rPr lang="tr-TR" sz="2800" b="1" kern="1200" dirty="0">
                <a:solidFill>
                  <a:srgbClr val="800080"/>
                </a:solidFill>
                <a:latin typeface="Gabriola" panose="04040605051002020D02" pitchFamily="82" charset="0"/>
                <a:ea typeface="ＭＳ Ｐゴシック" charset="0"/>
                <a:cs typeface="+mn-cs"/>
              </a:rPr>
              <a:t>1</a:t>
            </a:r>
          </a:p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tr-TR" sz="2800" b="1" kern="1200" dirty="0">
                <a:latin typeface="Gabriola" panose="04040605051002020D02" pitchFamily="82" charset="0"/>
                <a:ea typeface="ＭＳ Ｐゴシック" charset="0"/>
                <a:cs typeface="+mn-cs"/>
              </a:rPr>
              <a:t>12 mod 11 = 1</a:t>
            </a:r>
            <a:endParaRPr lang="en-US" sz="2800" b="1" kern="1200" dirty="0"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9760" name="Line 16"/>
          <p:cNvSpPr>
            <a:spLocks noChangeShapeType="1"/>
          </p:cNvSpPr>
          <p:nvPr/>
        </p:nvSpPr>
        <p:spPr bwMode="auto">
          <a:xfrm>
            <a:off x="1370707" y="2370832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9761" name="Line 17"/>
          <p:cNvSpPr>
            <a:spLocks noChangeShapeType="1"/>
          </p:cNvSpPr>
          <p:nvPr/>
        </p:nvSpPr>
        <p:spPr bwMode="auto">
          <a:xfrm>
            <a:off x="1370707" y="2571750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9762" name="Line 18"/>
          <p:cNvSpPr>
            <a:spLocks noChangeShapeType="1"/>
          </p:cNvSpPr>
          <p:nvPr/>
        </p:nvSpPr>
        <p:spPr bwMode="auto">
          <a:xfrm>
            <a:off x="1357313" y="3254871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9763" name="Line 19"/>
          <p:cNvSpPr>
            <a:spLocks noChangeShapeType="1"/>
          </p:cNvSpPr>
          <p:nvPr/>
        </p:nvSpPr>
        <p:spPr bwMode="auto">
          <a:xfrm>
            <a:off x="1343918" y="4393406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grpSp>
        <p:nvGrpSpPr>
          <p:cNvPr id="159764" name="Group 20"/>
          <p:cNvGrpSpPr>
            <a:grpSpLocks/>
          </p:cNvGrpSpPr>
          <p:nvPr/>
        </p:nvGrpSpPr>
        <p:grpSpPr bwMode="auto">
          <a:xfrm>
            <a:off x="4077522" y="1968996"/>
            <a:ext cx="663030" cy="2618631"/>
            <a:chOff x="2773" y="1764"/>
            <a:chExt cx="594" cy="2346"/>
          </a:xfrm>
        </p:grpSpPr>
        <p:sp>
          <p:nvSpPr>
            <p:cNvPr id="159765" name="Text Box 21"/>
            <p:cNvSpPr txBox="1">
              <a:spLocks noChangeArrowheads="1"/>
            </p:cNvSpPr>
            <p:nvPr/>
          </p:nvSpPr>
          <p:spPr bwMode="auto">
            <a:xfrm>
              <a:off x="2773" y="1764"/>
              <a:ext cx="229" cy="2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59766" name="Rectangle 22"/>
            <p:cNvSpPr>
              <a:spLocks noChangeArrowheads="1"/>
            </p:cNvSpPr>
            <p:nvPr/>
          </p:nvSpPr>
          <p:spPr bwMode="auto">
            <a:xfrm>
              <a:off x="3015" y="1815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sz="1406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9767" name="Rectangle 23"/>
            <p:cNvSpPr>
              <a:spLocks noChangeArrowheads="1"/>
            </p:cNvSpPr>
            <p:nvPr/>
          </p:nvSpPr>
          <p:spPr bwMode="auto">
            <a:xfrm>
              <a:off x="3015" y="1815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59768" name="Rectangle 24"/>
            <p:cNvSpPr>
              <a:spLocks noChangeArrowheads="1"/>
            </p:cNvSpPr>
            <p:nvPr/>
          </p:nvSpPr>
          <p:spPr bwMode="auto">
            <a:xfrm>
              <a:off x="3015" y="3863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9</a:t>
              </a:r>
            </a:p>
          </p:txBody>
        </p:sp>
        <p:sp>
          <p:nvSpPr>
            <p:cNvPr id="159769" name="Rectangle 25"/>
            <p:cNvSpPr>
              <a:spLocks noChangeArrowheads="1"/>
            </p:cNvSpPr>
            <p:nvPr/>
          </p:nvSpPr>
          <p:spPr bwMode="auto">
            <a:xfrm>
              <a:off x="3015" y="2430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9770" name="Rectangle 26"/>
            <p:cNvSpPr>
              <a:spLocks noChangeArrowheads="1"/>
            </p:cNvSpPr>
            <p:nvPr/>
          </p:nvSpPr>
          <p:spPr bwMode="auto">
            <a:xfrm>
              <a:off x="3015" y="2020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9771" name="Rectangle 27"/>
            <p:cNvSpPr>
              <a:spLocks noChangeArrowheads="1"/>
            </p:cNvSpPr>
            <p:nvPr/>
          </p:nvSpPr>
          <p:spPr bwMode="auto">
            <a:xfrm>
              <a:off x="3015" y="2839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59772" name="Rectangle 28"/>
            <p:cNvSpPr>
              <a:spLocks noChangeArrowheads="1"/>
            </p:cNvSpPr>
            <p:nvPr/>
          </p:nvSpPr>
          <p:spPr bwMode="auto">
            <a:xfrm>
              <a:off x="3015" y="2225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59773" name="Rectangle 29"/>
            <p:cNvSpPr>
              <a:spLocks noChangeArrowheads="1"/>
            </p:cNvSpPr>
            <p:nvPr/>
          </p:nvSpPr>
          <p:spPr bwMode="auto">
            <a:xfrm>
              <a:off x="3015" y="3658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59774" name="Rectangle 30"/>
            <p:cNvSpPr>
              <a:spLocks noChangeArrowheads="1"/>
            </p:cNvSpPr>
            <p:nvPr/>
          </p:nvSpPr>
          <p:spPr bwMode="auto">
            <a:xfrm>
              <a:off x="3015" y="3044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59775" name="Rectangle 31"/>
            <p:cNvSpPr>
              <a:spLocks noChangeArrowheads="1"/>
            </p:cNvSpPr>
            <p:nvPr/>
          </p:nvSpPr>
          <p:spPr bwMode="auto">
            <a:xfrm>
              <a:off x="3015" y="3249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  <p:sp>
          <p:nvSpPr>
            <p:cNvPr id="159776" name="Rectangle 32"/>
            <p:cNvSpPr>
              <a:spLocks noChangeArrowheads="1"/>
            </p:cNvSpPr>
            <p:nvPr/>
          </p:nvSpPr>
          <p:spPr bwMode="auto">
            <a:xfrm>
              <a:off x="3015" y="2644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12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59777" name="Line 33"/>
          <p:cNvSpPr>
            <a:spLocks noChangeShapeType="1"/>
          </p:cNvSpPr>
          <p:nvPr/>
        </p:nvSpPr>
        <p:spPr bwMode="auto">
          <a:xfrm>
            <a:off x="1343918" y="3482578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59778" name="Line 34"/>
          <p:cNvSpPr>
            <a:spLocks noChangeShapeType="1"/>
          </p:cNvSpPr>
          <p:nvPr/>
        </p:nvSpPr>
        <p:spPr bwMode="auto">
          <a:xfrm>
            <a:off x="1330524" y="3013770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20629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9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15976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9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15976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9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2" dur="500"/>
                                        <p:tgtEl>
                                          <p:spTgt spid="1597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9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7" dur="500"/>
                                        <p:tgtEl>
                                          <p:spTgt spid="15976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9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2" dur="500"/>
                                        <p:tgtEl>
                                          <p:spTgt spid="15977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9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7" dur="500"/>
                                        <p:tgtEl>
                                          <p:spTgt spid="159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59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759" grpId="0" animBg="1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739590" y="178420"/>
            <a:ext cx="5233639" cy="393080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Double Hashing</a:t>
            </a:r>
          </a:p>
        </p:txBody>
      </p:sp>
      <p:sp>
        <p:nvSpPr>
          <p:cNvPr id="16077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159727" y="642938"/>
            <a:ext cx="7032702" cy="4419716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i="1" dirty="0">
                <a:solidFill>
                  <a:schemeClr val="accent1"/>
                </a:solidFill>
                <a:latin typeface="Gabriola" panose="04040605051002020D02" pitchFamily="82" charset="0"/>
              </a:rPr>
              <a:t>When collision occurs use a second hash function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latin typeface="Gabriola" panose="04040605051002020D02" pitchFamily="82" charset="0"/>
              </a:rPr>
              <a:t>Hash</a:t>
            </a:r>
            <a:r>
              <a:rPr lang="en-US" altLang="en-US" b="1" baseline="-25000" dirty="0">
                <a:latin typeface="Gabriola" panose="04040605051002020D02" pitchFamily="82" charset="0"/>
              </a:rPr>
              <a:t>2</a:t>
            </a:r>
            <a:r>
              <a:rPr lang="en-US" altLang="en-US" b="1" dirty="0">
                <a:latin typeface="Gabriola" panose="04040605051002020D02" pitchFamily="82" charset="0"/>
              </a:rPr>
              <a:t> (x) = R – (x mod R)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latin typeface="Gabriola" panose="04040605051002020D02" pitchFamily="82" charset="0"/>
              </a:rPr>
              <a:t>R: greatest prime number smaller than table-size</a:t>
            </a:r>
          </a:p>
          <a:p>
            <a:pPr>
              <a:lnSpc>
                <a:spcPct val="90000"/>
              </a:lnSpc>
            </a:pPr>
            <a:r>
              <a:rPr lang="en-US" altLang="en-US" b="1" i="1" dirty="0">
                <a:solidFill>
                  <a:schemeClr val="accent1"/>
                </a:solidFill>
                <a:latin typeface="Gabriola" panose="04040605051002020D02" pitchFamily="82" charset="0"/>
              </a:rPr>
              <a:t>Inserting 12</a:t>
            </a:r>
          </a:p>
          <a:p>
            <a:pPr lvl="1">
              <a:lnSpc>
                <a:spcPct val="90000"/>
              </a:lnSpc>
              <a:buFont typeface="Wingdings 2" panose="05020102010507070707" pitchFamily="18" charset="2"/>
              <a:buNone/>
            </a:pPr>
            <a:r>
              <a:rPr lang="en-US" altLang="en-US" b="1" dirty="0">
                <a:latin typeface="Gabriola" panose="04040605051002020D02" pitchFamily="82" charset="0"/>
              </a:rPr>
              <a:t>H</a:t>
            </a:r>
            <a:r>
              <a:rPr lang="en-US" altLang="en-US" b="1" baseline="-25000" dirty="0">
                <a:latin typeface="Gabriola" panose="04040605051002020D02" pitchFamily="82" charset="0"/>
              </a:rPr>
              <a:t>2</a:t>
            </a:r>
            <a:r>
              <a:rPr lang="en-US" altLang="en-US" b="1" dirty="0">
                <a:latin typeface="Gabriola" panose="04040605051002020D02" pitchFamily="82" charset="0"/>
              </a:rPr>
              <a:t>(x) = 7 – (x mod 7) = 7 – (12 mod 7) = 2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latin typeface="Gabriola" panose="04040605051002020D02" pitchFamily="82" charset="0"/>
              </a:rPr>
              <a:t>Check H(x)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latin typeface="Gabriola" panose="04040605051002020D02" pitchFamily="82" charset="0"/>
              </a:rPr>
              <a:t>If collision occurs check H(x) + 2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latin typeface="Gabriola" panose="04040605051002020D02" pitchFamily="82" charset="0"/>
              </a:rPr>
              <a:t>If collision occurs check H(x) + 4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latin typeface="Gabriola" panose="04040605051002020D02" pitchFamily="82" charset="0"/>
              </a:rPr>
              <a:t>If collision occurs check H(x) + 6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latin typeface="Gabriola" panose="04040605051002020D02" pitchFamily="82" charset="0"/>
              </a:rPr>
              <a:t>If collision occurs check H(x) + 8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 smtClean="0">
                <a:latin typeface="Gabriola" panose="04040605051002020D02" pitchFamily="82" charset="0"/>
              </a:rPr>
              <a:t>Hash Function: </a:t>
            </a:r>
            <a:r>
              <a:rPr lang="en-US" altLang="en-US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H(x</a:t>
            </a:r>
            <a:r>
              <a:rPr lang="en-US" altLang="en-US" b="1" dirty="0">
                <a:solidFill>
                  <a:srgbClr val="FF0000"/>
                </a:solidFill>
                <a:latin typeface="Gabriola" panose="04040605051002020D02" pitchFamily="82" charset="0"/>
              </a:rPr>
              <a:t>) + </a:t>
            </a:r>
            <a:r>
              <a:rPr lang="en-US" altLang="en-US" b="1" dirty="0" err="1">
                <a:solidFill>
                  <a:srgbClr val="FF0000"/>
                </a:solidFill>
                <a:latin typeface="Gabriola" panose="04040605051002020D02" pitchFamily="82" charset="0"/>
              </a:rPr>
              <a:t>i</a:t>
            </a:r>
            <a:r>
              <a:rPr lang="en-US" altLang="en-US" b="1" dirty="0">
                <a:solidFill>
                  <a:srgbClr val="FF0000"/>
                </a:solidFill>
                <a:latin typeface="Gabriola" panose="04040605051002020D02" pitchFamily="82" charset="0"/>
              </a:rPr>
              <a:t> * H</a:t>
            </a:r>
            <a:r>
              <a:rPr lang="en-US" altLang="en-US" b="1" baseline="-25000" dirty="0">
                <a:solidFill>
                  <a:srgbClr val="FF0000"/>
                </a:solidFill>
                <a:latin typeface="Gabriola" panose="04040605051002020D02" pitchFamily="82" charset="0"/>
              </a:rPr>
              <a:t>2</a:t>
            </a:r>
            <a:r>
              <a:rPr lang="en-US" altLang="en-US" b="1" dirty="0">
                <a:solidFill>
                  <a:srgbClr val="FF0000"/>
                </a:solidFill>
                <a:latin typeface="Gabriola" panose="04040605051002020D02" pitchFamily="82" charset="0"/>
              </a:rPr>
              <a:t>(x)</a:t>
            </a:r>
          </a:p>
          <a:p>
            <a:pPr lvl="1">
              <a:lnSpc>
                <a:spcPct val="90000"/>
              </a:lnSpc>
              <a:buFont typeface="Wingdings 2" panose="05020102010507070707" pitchFamily="18" charset="2"/>
              <a:buNone/>
            </a:pPr>
            <a:endParaRPr lang="en-US" altLang="en-US" b="1" dirty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3268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65386" y="95102"/>
            <a:ext cx="4528951" cy="474389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Double Hashing (insert 12)</a:t>
            </a:r>
          </a:p>
        </p:txBody>
      </p:sp>
      <p:grpSp>
        <p:nvGrpSpPr>
          <p:cNvPr id="48131" name="Group 3"/>
          <p:cNvGrpSpPr>
            <a:grpSpLocks/>
          </p:cNvGrpSpPr>
          <p:nvPr/>
        </p:nvGrpSpPr>
        <p:grpSpPr bwMode="auto">
          <a:xfrm>
            <a:off x="1827244" y="1955602"/>
            <a:ext cx="663030" cy="2618631"/>
            <a:chOff x="4621" y="240"/>
            <a:chExt cx="594" cy="2346"/>
          </a:xfrm>
        </p:grpSpPr>
        <p:sp>
          <p:nvSpPr>
            <p:cNvPr id="161796" name="Text Box 4"/>
            <p:cNvSpPr txBox="1">
              <a:spLocks noChangeArrowheads="1"/>
            </p:cNvSpPr>
            <p:nvPr/>
          </p:nvSpPr>
          <p:spPr bwMode="auto">
            <a:xfrm>
              <a:off x="4621" y="240"/>
              <a:ext cx="229" cy="2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61797" name="Rectangle 5"/>
            <p:cNvSpPr>
              <a:spLocks noChangeArrowheads="1"/>
            </p:cNvSpPr>
            <p:nvPr/>
          </p:nvSpPr>
          <p:spPr bwMode="auto">
            <a:xfrm>
              <a:off x="4863" y="291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sz="1406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61798" name="Rectangle 6"/>
            <p:cNvSpPr>
              <a:spLocks noChangeArrowheads="1"/>
            </p:cNvSpPr>
            <p:nvPr/>
          </p:nvSpPr>
          <p:spPr bwMode="auto">
            <a:xfrm>
              <a:off x="4863" y="291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61799" name="Rectangle 7"/>
            <p:cNvSpPr>
              <a:spLocks noChangeArrowheads="1"/>
            </p:cNvSpPr>
            <p:nvPr/>
          </p:nvSpPr>
          <p:spPr bwMode="auto">
            <a:xfrm>
              <a:off x="4863" y="2339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9</a:t>
              </a:r>
            </a:p>
          </p:txBody>
        </p:sp>
        <p:sp>
          <p:nvSpPr>
            <p:cNvPr id="161800" name="Rectangle 8"/>
            <p:cNvSpPr>
              <a:spLocks noChangeArrowheads="1"/>
            </p:cNvSpPr>
            <p:nvPr/>
          </p:nvSpPr>
          <p:spPr bwMode="auto">
            <a:xfrm>
              <a:off x="4863" y="906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61801" name="Rectangle 9"/>
            <p:cNvSpPr>
              <a:spLocks noChangeArrowheads="1"/>
            </p:cNvSpPr>
            <p:nvPr/>
          </p:nvSpPr>
          <p:spPr bwMode="auto">
            <a:xfrm>
              <a:off x="4863" y="496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61802" name="Rectangle 10"/>
            <p:cNvSpPr>
              <a:spLocks noChangeArrowheads="1"/>
            </p:cNvSpPr>
            <p:nvPr/>
          </p:nvSpPr>
          <p:spPr bwMode="auto">
            <a:xfrm>
              <a:off x="4863" y="1315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61803" name="Rectangle 11"/>
            <p:cNvSpPr>
              <a:spLocks noChangeArrowheads="1"/>
            </p:cNvSpPr>
            <p:nvPr/>
          </p:nvSpPr>
          <p:spPr bwMode="auto">
            <a:xfrm>
              <a:off x="4863" y="701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61804" name="Rectangle 12"/>
            <p:cNvSpPr>
              <a:spLocks noChangeArrowheads="1"/>
            </p:cNvSpPr>
            <p:nvPr/>
          </p:nvSpPr>
          <p:spPr bwMode="auto">
            <a:xfrm>
              <a:off x="4863" y="2134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61805" name="Rectangle 13"/>
            <p:cNvSpPr>
              <a:spLocks noChangeArrowheads="1"/>
            </p:cNvSpPr>
            <p:nvPr/>
          </p:nvSpPr>
          <p:spPr bwMode="auto">
            <a:xfrm>
              <a:off x="4863" y="1520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61806" name="Rectangle 14"/>
            <p:cNvSpPr>
              <a:spLocks noChangeArrowheads="1"/>
            </p:cNvSpPr>
            <p:nvPr/>
          </p:nvSpPr>
          <p:spPr bwMode="auto">
            <a:xfrm>
              <a:off x="4863" y="1725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</p:grpSp>
      <p:sp>
        <p:nvSpPr>
          <p:cNvPr id="161807" name="Rectangle 15"/>
          <p:cNvSpPr>
            <a:spLocks noChangeArrowheads="1"/>
          </p:cNvSpPr>
          <p:nvPr/>
        </p:nvSpPr>
        <p:spPr bwMode="auto">
          <a:xfrm>
            <a:off x="2053828" y="763488"/>
            <a:ext cx="2571750" cy="897434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>
            <a:lvl1pPr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65000"/>
              <a:buFont typeface="Wingdings 2" panose="05020102010507070707" pitchFamily="18" charset="2"/>
              <a:defRPr kumimoji="1" sz="2000">
                <a:solidFill>
                  <a:schemeClr val="tx2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tr-TR" altLang="en-US" b="1" kern="1200">
                <a:solidFill>
                  <a:srgbClr val="000000"/>
                </a:solidFill>
                <a:latin typeface="Gabriola" panose="04040605051002020D02" pitchFamily="82" charset="0"/>
                <a:cs typeface="+mn-cs"/>
              </a:rPr>
              <a:t>12 = 1 x 11 + </a:t>
            </a:r>
            <a:r>
              <a:rPr kumimoji="0" lang="tr-TR" altLang="en-US" b="1" kern="1200">
                <a:solidFill>
                  <a:srgbClr val="800080"/>
                </a:solidFill>
                <a:latin typeface="Gabriola" panose="04040605051002020D02" pitchFamily="82" charset="0"/>
                <a:cs typeface="+mn-cs"/>
              </a:rPr>
              <a:t>1</a:t>
            </a:r>
          </a:p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tr-TR" altLang="en-US" b="1" kern="1200">
                <a:solidFill>
                  <a:srgbClr val="000000"/>
                </a:solidFill>
                <a:latin typeface="Gabriola" panose="04040605051002020D02" pitchFamily="82" charset="0"/>
                <a:cs typeface="+mn-cs"/>
              </a:rPr>
              <a:t>12 mod 11 = 1</a:t>
            </a:r>
          </a:p>
          <a:p>
            <a:pPr algn="ctr" defTabSz="642915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tr-TR" altLang="en-US" b="1" kern="1200">
                <a:solidFill>
                  <a:srgbClr val="000000"/>
                </a:solidFill>
                <a:latin typeface="Gabriola" panose="04040605051002020D02" pitchFamily="82" charset="0"/>
                <a:cs typeface="+mn-cs"/>
              </a:rPr>
              <a:t>7 –12 mod 7 = 2</a:t>
            </a:r>
            <a:endParaRPr kumimoji="0" lang="en-US" altLang="en-US" b="1" kern="1200">
              <a:solidFill>
                <a:srgbClr val="000000"/>
              </a:solidFill>
              <a:latin typeface="Gabriola" panose="04040605051002020D02" pitchFamily="82" charset="0"/>
              <a:cs typeface="+mn-cs"/>
            </a:endParaRPr>
          </a:p>
        </p:txBody>
      </p:sp>
      <p:sp>
        <p:nvSpPr>
          <p:cNvPr id="161808" name="Line 16"/>
          <p:cNvSpPr>
            <a:spLocks noChangeShapeType="1"/>
          </p:cNvSpPr>
          <p:nvPr/>
        </p:nvSpPr>
        <p:spPr bwMode="auto">
          <a:xfrm>
            <a:off x="1370707" y="2370832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61809" name="Line 17"/>
          <p:cNvSpPr>
            <a:spLocks noChangeShapeType="1"/>
          </p:cNvSpPr>
          <p:nvPr/>
        </p:nvSpPr>
        <p:spPr bwMode="auto">
          <a:xfrm>
            <a:off x="1370707" y="2786063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61810" name="Line 18"/>
          <p:cNvSpPr>
            <a:spLocks noChangeShapeType="1"/>
          </p:cNvSpPr>
          <p:nvPr/>
        </p:nvSpPr>
        <p:spPr bwMode="auto">
          <a:xfrm>
            <a:off x="1357313" y="3254871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61811" name="Line 19"/>
          <p:cNvSpPr>
            <a:spLocks noChangeShapeType="1"/>
          </p:cNvSpPr>
          <p:nvPr/>
        </p:nvSpPr>
        <p:spPr bwMode="auto">
          <a:xfrm>
            <a:off x="1397496" y="3737074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grpSp>
        <p:nvGrpSpPr>
          <p:cNvPr id="161812" name="Group 20"/>
          <p:cNvGrpSpPr>
            <a:grpSpLocks/>
          </p:cNvGrpSpPr>
          <p:nvPr/>
        </p:nvGrpSpPr>
        <p:grpSpPr bwMode="auto">
          <a:xfrm>
            <a:off x="4077522" y="1968996"/>
            <a:ext cx="663030" cy="2618631"/>
            <a:chOff x="2773" y="1764"/>
            <a:chExt cx="594" cy="2346"/>
          </a:xfrm>
        </p:grpSpPr>
        <p:sp>
          <p:nvSpPr>
            <p:cNvPr id="161813" name="Text Box 21"/>
            <p:cNvSpPr txBox="1">
              <a:spLocks noChangeArrowheads="1"/>
            </p:cNvSpPr>
            <p:nvPr/>
          </p:nvSpPr>
          <p:spPr bwMode="auto">
            <a:xfrm>
              <a:off x="2773" y="1764"/>
              <a:ext cx="229" cy="2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>
              <a:spAutoFit/>
            </a:bodyPr>
            <a:lstStyle>
              <a:lvl1pPr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482600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9667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449388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1933575" defTabSz="966788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3907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8479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3051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762375" defTabSz="966788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0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2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3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4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5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6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7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8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9</a:t>
              </a:r>
            </a:p>
            <a:p>
              <a:pPr algn="r" defTabSz="679749" eaLnBrk="0" fontAlgn="base" hangingPunct="0">
                <a:lnSpc>
                  <a:spcPct val="102000"/>
                </a:lnSpc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solidFill>
                    <a:srgbClr val="000000"/>
                  </a:solidFill>
                  <a:latin typeface="Gabriola" panose="04040605051002020D02" pitchFamily="82" charset="0"/>
                  <a:cs typeface="+mn-cs"/>
                </a:rPr>
                <a:t>10</a:t>
              </a:r>
            </a:p>
          </p:txBody>
        </p:sp>
        <p:sp>
          <p:nvSpPr>
            <p:cNvPr id="161814" name="Rectangle 22"/>
            <p:cNvSpPr>
              <a:spLocks noChangeArrowheads="1"/>
            </p:cNvSpPr>
            <p:nvPr/>
          </p:nvSpPr>
          <p:spPr bwMode="auto">
            <a:xfrm>
              <a:off x="3015" y="1815"/>
              <a:ext cx="352" cy="22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42915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Tx/>
                <a:buSzPct val="65000"/>
                <a:defRPr/>
              </a:pPr>
              <a:endParaRPr kumimoji="1" lang="en-US" sz="1406" b="1" kern="1200">
                <a:solidFill>
                  <a:srgbClr val="003366"/>
                </a:solidFill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61815" name="Rectangle 23"/>
            <p:cNvSpPr>
              <a:spLocks noChangeArrowheads="1"/>
            </p:cNvSpPr>
            <p:nvPr/>
          </p:nvSpPr>
          <p:spPr bwMode="auto">
            <a:xfrm>
              <a:off x="3015" y="1815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42</a:t>
              </a:r>
            </a:p>
          </p:txBody>
        </p:sp>
        <p:sp>
          <p:nvSpPr>
            <p:cNvPr id="161816" name="Rectangle 24"/>
            <p:cNvSpPr>
              <a:spLocks noChangeArrowheads="1"/>
            </p:cNvSpPr>
            <p:nvPr/>
          </p:nvSpPr>
          <p:spPr bwMode="auto">
            <a:xfrm>
              <a:off x="3015" y="3863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9</a:t>
              </a:r>
            </a:p>
          </p:txBody>
        </p:sp>
        <p:sp>
          <p:nvSpPr>
            <p:cNvPr id="161817" name="Rectangle 25"/>
            <p:cNvSpPr>
              <a:spLocks noChangeArrowheads="1"/>
            </p:cNvSpPr>
            <p:nvPr/>
          </p:nvSpPr>
          <p:spPr bwMode="auto">
            <a:xfrm>
              <a:off x="3015" y="2430"/>
              <a:ext cx="352" cy="204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14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61818" name="Rectangle 26"/>
            <p:cNvSpPr>
              <a:spLocks noChangeArrowheads="1"/>
            </p:cNvSpPr>
            <p:nvPr/>
          </p:nvSpPr>
          <p:spPr bwMode="auto">
            <a:xfrm>
              <a:off x="3015" y="2020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61819" name="Rectangle 27"/>
            <p:cNvSpPr>
              <a:spLocks noChangeArrowheads="1"/>
            </p:cNvSpPr>
            <p:nvPr/>
          </p:nvSpPr>
          <p:spPr bwMode="auto">
            <a:xfrm>
              <a:off x="3015" y="2839"/>
              <a:ext cx="352" cy="205"/>
            </a:xfrm>
            <a:prstGeom prst="rect">
              <a:avLst/>
            </a:prstGeom>
            <a:solidFill>
              <a:srgbClr val="EDECD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16</a:t>
              </a:r>
            </a:p>
          </p:txBody>
        </p:sp>
        <p:sp>
          <p:nvSpPr>
            <p:cNvPr id="161820" name="Rectangle 28"/>
            <p:cNvSpPr>
              <a:spLocks noChangeArrowheads="1"/>
            </p:cNvSpPr>
            <p:nvPr/>
          </p:nvSpPr>
          <p:spPr bwMode="auto">
            <a:xfrm>
              <a:off x="3015" y="2225"/>
              <a:ext cx="352" cy="20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24</a:t>
              </a:r>
            </a:p>
          </p:txBody>
        </p:sp>
        <p:sp>
          <p:nvSpPr>
            <p:cNvPr id="161821" name="Rectangle 29"/>
            <p:cNvSpPr>
              <a:spLocks noChangeArrowheads="1"/>
            </p:cNvSpPr>
            <p:nvPr/>
          </p:nvSpPr>
          <p:spPr bwMode="auto">
            <a:xfrm>
              <a:off x="3015" y="3658"/>
              <a:ext cx="352" cy="205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31</a:t>
              </a:r>
            </a:p>
          </p:txBody>
        </p:sp>
        <p:sp>
          <p:nvSpPr>
            <p:cNvPr id="161822" name="Rectangle 30"/>
            <p:cNvSpPr>
              <a:spLocks noChangeArrowheads="1"/>
            </p:cNvSpPr>
            <p:nvPr/>
          </p:nvSpPr>
          <p:spPr bwMode="auto">
            <a:xfrm>
              <a:off x="3015" y="3044"/>
              <a:ext cx="352" cy="20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28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  <p:sp>
          <p:nvSpPr>
            <p:cNvPr id="161823" name="Rectangle 31"/>
            <p:cNvSpPr>
              <a:spLocks noChangeArrowheads="1"/>
            </p:cNvSpPr>
            <p:nvPr/>
          </p:nvSpPr>
          <p:spPr bwMode="auto">
            <a:xfrm>
              <a:off x="3015" y="3249"/>
              <a:ext cx="352" cy="205"/>
            </a:xfrm>
            <a:prstGeom prst="rect">
              <a:avLst/>
            </a:prstGeom>
            <a:solidFill>
              <a:srgbClr val="66FF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965" tIns="33983" rIns="67965" bIns="33983" anchor="ctr"/>
            <a:lstStyle/>
            <a:p>
              <a:pPr algn="ctr" defTabSz="679749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en-US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7</a:t>
              </a:r>
            </a:p>
          </p:txBody>
        </p:sp>
        <p:sp>
          <p:nvSpPr>
            <p:cNvPr id="161824" name="Rectangle 32"/>
            <p:cNvSpPr>
              <a:spLocks noChangeArrowheads="1"/>
            </p:cNvSpPr>
            <p:nvPr/>
          </p:nvSpPr>
          <p:spPr bwMode="auto">
            <a:xfrm>
              <a:off x="3015" y="2644"/>
              <a:ext cx="352" cy="205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42915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tr-TR" sz="1477" b="1" kern="1200">
                  <a:latin typeface="Gabriola" panose="04040605051002020D02" pitchFamily="82" charset="0"/>
                  <a:ea typeface="ＭＳ Ｐゴシック" charset="0"/>
                  <a:cs typeface="+mn-cs"/>
                </a:rPr>
                <a:t>12</a:t>
              </a:r>
              <a:endParaRPr lang="en-US" sz="1477" b="1" kern="1200">
                <a:latin typeface="Gabriola" panose="04040605051002020D02" pitchFamily="82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61825" name="Line 33"/>
          <p:cNvSpPr>
            <a:spLocks noChangeShapeType="1"/>
          </p:cNvSpPr>
          <p:nvPr/>
        </p:nvSpPr>
        <p:spPr bwMode="auto">
          <a:xfrm>
            <a:off x="1424285" y="4179094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61826" name="Line 34"/>
          <p:cNvSpPr>
            <a:spLocks noChangeShapeType="1"/>
          </p:cNvSpPr>
          <p:nvPr/>
        </p:nvSpPr>
        <p:spPr bwMode="auto">
          <a:xfrm>
            <a:off x="1370707" y="2102941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61827" name="Line 35"/>
          <p:cNvSpPr>
            <a:spLocks noChangeShapeType="1"/>
          </p:cNvSpPr>
          <p:nvPr/>
        </p:nvSpPr>
        <p:spPr bwMode="auto">
          <a:xfrm>
            <a:off x="1357313" y="2571750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161828" name="Line 36"/>
          <p:cNvSpPr>
            <a:spLocks noChangeShapeType="1"/>
          </p:cNvSpPr>
          <p:nvPr/>
        </p:nvSpPr>
        <p:spPr bwMode="auto">
          <a:xfrm>
            <a:off x="1370707" y="3013770"/>
            <a:ext cx="482203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67965" tIns="33983" rIns="67965" bIns="33983" anchor="ctr"/>
          <a:lstStyle/>
          <a:p>
            <a:pPr defTabSz="642915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Pct val="65000"/>
              <a:defRPr/>
            </a:pPr>
            <a:endParaRPr kumimoji="1" lang="en-US" sz="1406" b="1" kern="1200">
              <a:solidFill>
                <a:srgbClr val="003366"/>
              </a:solidFill>
              <a:latin typeface="Gabriola" panose="04040605051002020D02" pitchFamily="82" charset="0"/>
              <a:ea typeface="ＭＳ Ｐゴシック" charset="0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72002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1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16180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1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16180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1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2" dur="500"/>
                                        <p:tgtEl>
                                          <p:spTgt spid="1618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1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7" dur="500"/>
                                        <p:tgtEl>
                                          <p:spTgt spid="1618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1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2" dur="500"/>
                                        <p:tgtEl>
                                          <p:spTgt spid="1618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1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7" dur="500"/>
                                        <p:tgtEl>
                                          <p:spTgt spid="1618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1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2" dur="500"/>
                                        <p:tgtEl>
                                          <p:spTgt spid="16182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1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7" dur="500"/>
                                        <p:tgtEl>
                                          <p:spTgt spid="161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61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807" grpId="0" animBg="1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65249" y="81776"/>
            <a:ext cx="4557131" cy="489724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Rehashing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159728" y="642938"/>
            <a:ext cx="7633436" cy="4214812"/>
          </a:xfrm>
        </p:spPr>
        <p:txBody>
          <a:bodyPr/>
          <a:lstStyle/>
          <a:p>
            <a:r>
              <a:rPr lang="en-US" altLang="en-US" sz="2800" b="1" dirty="0" smtClean="0">
                <a:latin typeface="Gabriola" panose="04040605051002020D02" pitchFamily="82" charset="0"/>
              </a:rPr>
              <a:t>If table gets too full, operations will take too long.</a:t>
            </a:r>
          </a:p>
          <a:p>
            <a:r>
              <a:rPr lang="en-US" altLang="en-US" sz="2800" b="1" dirty="0" smtClean="0">
                <a:latin typeface="Gabriola" panose="04040605051002020D02" pitchFamily="82" charset="0"/>
              </a:rPr>
              <a:t>Build another table, twice as big (and prime).</a:t>
            </a:r>
          </a:p>
          <a:p>
            <a:pPr lvl="1"/>
            <a:r>
              <a:rPr lang="en-US" altLang="en-US" sz="2800" b="1" dirty="0" smtClean="0">
                <a:latin typeface="Gabriola" panose="04040605051002020D02" pitchFamily="82" charset="0"/>
              </a:rPr>
              <a:t>Next prime number after 11 x 2 is 23</a:t>
            </a:r>
          </a:p>
          <a:p>
            <a:r>
              <a:rPr lang="en-US" altLang="en-US" sz="2800" b="1" dirty="0" smtClean="0">
                <a:latin typeface="Gabriola" panose="04040605051002020D02" pitchFamily="82" charset="0"/>
              </a:rPr>
              <a:t>Insert every element again to this table</a:t>
            </a:r>
          </a:p>
          <a:p>
            <a:endParaRPr lang="en-US" altLang="en-US" sz="2800" b="1" dirty="0" smtClean="0">
              <a:latin typeface="Gabriola" panose="04040605051002020D02" pitchFamily="82" charset="0"/>
            </a:endParaRPr>
          </a:p>
          <a:p>
            <a:r>
              <a:rPr lang="en-US" altLang="en-US" sz="2800" b="1" dirty="0" smtClean="0">
                <a:latin typeface="Gabriola" panose="04040605051002020D02" pitchFamily="82" charset="0"/>
              </a:rPr>
              <a:t>Rehash after a percentage of the table becomes full (70% for example)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872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769327" y="118946"/>
            <a:ext cx="5159297" cy="452554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Collision </a:t>
            </a:r>
            <a:r>
              <a:rPr lang="en-US" altLang="en-US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Hash Functions</a:t>
            </a:r>
            <a:endParaRPr lang="en-US" alt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077951" y="642938"/>
            <a:ext cx="6772508" cy="4323072"/>
          </a:xfrm>
        </p:spPr>
        <p:txBody>
          <a:bodyPr/>
          <a:lstStyle/>
          <a:p>
            <a:r>
              <a:rPr lang="en-US" altLang="en-US" sz="2800" b="1" dirty="0" smtClean="0">
                <a:latin typeface="Gabriola" panose="04040605051002020D02" pitchFamily="82" charset="0"/>
              </a:rPr>
              <a:t>H</a:t>
            </a:r>
            <a:r>
              <a:rPr lang="en-US" altLang="en-US" sz="2800" b="1" baseline="-25000" dirty="0" smtClean="0">
                <a:latin typeface="Gabriola" panose="04040605051002020D02" pitchFamily="82" charset="0"/>
              </a:rPr>
              <a:t>i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(x)= (H(x)+</a:t>
            </a:r>
            <a:r>
              <a:rPr lang="en-US" altLang="en-US" sz="2800" b="1" dirty="0" err="1" smtClean="0">
                <a:latin typeface="Gabriola" panose="04040605051002020D02" pitchFamily="82" charset="0"/>
              </a:rPr>
              <a:t>i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) mod B</a:t>
            </a:r>
          </a:p>
          <a:p>
            <a:pPr lvl="1"/>
            <a:r>
              <a:rPr lang="en-US" altLang="en-US" sz="2800" b="1" dirty="0" smtClean="0">
                <a:latin typeface="Gabriola" panose="04040605051002020D02" pitchFamily="82" charset="0"/>
              </a:rPr>
              <a:t>Linear probing</a:t>
            </a:r>
          </a:p>
          <a:p>
            <a:r>
              <a:rPr lang="en-US" altLang="en-US" sz="2800" b="1" dirty="0" smtClean="0">
                <a:latin typeface="Gabriola" panose="04040605051002020D02" pitchFamily="82" charset="0"/>
              </a:rPr>
              <a:t>H</a:t>
            </a:r>
            <a:r>
              <a:rPr lang="en-US" altLang="en-US" sz="2800" b="1" baseline="-25000" dirty="0" smtClean="0">
                <a:latin typeface="Gabriola" panose="04040605051002020D02" pitchFamily="82" charset="0"/>
              </a:rPr>
              <a:t>i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(x)= (H(x)+c*</a:t>
            </a:r>
            <a:r>
              <a:rPr lang="en-US" altLang="en-US" sz="2800" b="1" dirty="0" err="1" smtClean="0">
                <a:latin typeface="Gabriola" panose="04040605051002020D02" pitchFamily="82" charset="0"/>
              </a:rPr>
              <a:t>i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) mod B (c &gt; 1)</a:t>
            </a:r>
          </a:p>
          <a:p>
            <a:pPr lvl="1"/>
            <a:r>
              <a:rPr lang="en-US" altLang="en-US" sz="2800" b="1" dirty="0" smtClean="0">
                <a:latin typeface="Gabriola" panose="04040605051002020D02" pitchFamily="82" charset="0"/>
              </a:rPr>
              <a:t>Linear probing with step-size = c</a:t>
            </a:r>
          </a:p>
          <a:p>
            <a:r>
              <a:rPr lang="en-US" altLang="en-US" sz="2800" b="1" dirty="0" smtClean="0">
                <a:latin typeface="Gabriola" panose="04040605051002020D02" pitchFamily="82" charset="0"/>
              </a:rPr>
              <a:t>H</a:t>
            </a:r>
            <a:r>
              <a:rPr lang="en-US" altLang="en-US" sz="2800" b="1" baseline="-25000" dirty="0" smtClean="0">
                <a:latin typeface="Gabriola" panose="04040605051002020D02" pitchFamily="82" charset="0"/>
              </a:rPr>
              <a:t>i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(x)= (H(x)+i</a:t>
            </a:r>
            <a:r>
              <a:rPr lang="en-US" altLang="en-US" sz="2800" b="1" baseline="30000" dirty="0" smtClean="0">
                <a:latin typeface="Gabriola" panose="04040605051002020D02" pitchFamily="82" charset="0"/>
              </a:rPr>
              <a:t>2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) mod B</a:t>
            </a:r>
          </a:p>
          <a:p>
            <a:pPr lvl="1"/>
            <a:r>
              <a:rPr lang="en-US" altLang="en-US" sz="2800" b="1" dirty="0" smtClean="0">
                <a:latin typeface="Gabriola" panose="04040605051002020D02" pitchFamily="82" charset="0"/>
              </a:rPr>
              <a:t>Quadratic probing</a:t>
            </a:r>
          </a:p>
          <a:p>
            <a:r>
              <a:rPr lang="en-US" altLang="en-US" sz="2800" b="1" dirty="0" smtClean="0">
                <a:latin typeface="Gabriola" panose="04040605051002020D02" pitchFamily="82" charset="0"/>
              </a:rPr>
              <a:t>H</a:t>
            </a:r>
            <a:r>
              <a:rPr lang="en-US" altLang="en-US" sz="2800" b="1" baseline="-25000" dirty="0" smtClean="0">
                <a:latin typeface="Gabriola" panose="04040605051002020D02" pitchFamily="82" charset="0"/>
              </a:rPr>
              <a:t>i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(x)= (H(x)+ </a:t>
            </a:r>
            <a:r>
              <a:rPr lang="en-US" altLang="en-US" sz="2800" b="1" dirty="0" err="1" smtClean="0">
                <a:latin typeface="Gabriola" panose="04040605051002020D02" pitchFamily="82" charset="0"/>
              </a:rPr>
              <a:t>i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 * H</a:t>
            </a:r>
            <a:r>
              <a:rPr lang="en-US" altLang="en-US" sz="2800" b="1" baseline="-25000" dirty="0" smtClean="0">
                <a:latin typeface="Gabriola" panose="04040605051002020D02" pitchFamily="82" charset="0"/>
              </a:rPr>
              <a:t>2</a:t>
            </a:r>
            <a:r>
              <a:rPr lang="en-US" altLang="en-US" sz="2800" b="1" dirty="0" smtClean="0">
                <a:latin typeface="Gabriola" panose="04040605051002020D02" pitchFamily="82" charset="0"/>
              </a:rPr>
              <a:t>(x)) mod B</a:t>
            </a:r>
          </a:p>
          <a:p>
            <a:pPr lvl="1"/>
            <a:r>
              <a:rPr lang="en-US" altLang="en-US" sz="2800" b="1" dirty="0" smtClean="0">
                <a:latin typeface="Gabriola" panose="04040605051002020D02" pitchFamily="82" charset="0"/>
              </a:rPr>
              <a:t>Double Hashing</a:t>
            </a:r>
          </a:p>
          <a:p>
            <a:pPr>
              <a:buFont typeface="Monotype Sorts" pitchFamily="1" charset="2"/>
              <a:buNone/>
            </a:pPr>
            <a:endParaRPr lang="en-US" altLang="en-US" sz="2800" b="1" dirty="0" smtClean="0">
              <a:latin typeface="Gabriola" panose="04040605051002020D02" pitchFamily="8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358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50380" y="148682"/>
            <a:ext cx="5084957" cy="422817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Analysis of Open Hashing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174595" y="642938"/>
            <a:ext cx="7618568" cy="42148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b="1" dirty="0" smtClean="0">
                <a:latin typeface="Gabriola" panose="04040605051002020D02" pitchFamily="82" charset="0"/>
              </a:rPr>
              <a:t>Effort of </a:t>
            </a:r>
            <a:r>
              <a:rPr lang="en-US" altLang="en-US" sz="24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one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 Insert?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 smtClean="0">
                <a:latin typeface="Gabriola" panose="04040605051002020D02" pitchFamily="82" charset="0"/>
              </a:rPr>
              <a:t>Intuitively – that depends on how full the hash is</a:t>
            </a:r>
          </a:p>
          <a:p>
            <a:pPr>
              <a:lnSpc>
                <a:spcPct val="90000"/>
              </a:lnSpc>
            </a:pPr>
            <a:r>
              <a:rPr lang="en-US" altLang="en-US" sz="2400" b="1" dirty="0" smtClean="0">
                <a:latin typeface="Gabriola" panose="04040605051002020D02" pitchFamily="82" charset="0"/>
              </a:rPr>
              <a:t>Effort of an </a:t>
            </a:r>
            <a:r>
              <a:rPr lang="en-US" altLang="en-US" sz="24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average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 Insert?</a:t>
            </a:r>
          </a:p>
          <a:p>
            <a:pPr>
              <a:lnSpc>
                <a:spcPct val="90000"/>
              </a:lnSpc>
            </a:pPr>
            <a:r>
              <a:rPr lang="en-US" altLang="en-US" sz="2400" b="1" dirty="0" smtClean="0">
                <a:latin typeface="Gabriola" panose="04040605051002020D02" pitchFamily="82" charset="0"/>
              </a:rPr>
              <a:t>Effort to fill the Bucket to a certain capacity?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 smtClean="0">
                <a:latin typeface="Gabriola" panose="04040605051002020D02" pitchFamily="82" charset="0"/>
              </a:rPr>
              <a:t>Intuitively – </a:t>
            </a:r>
            <a:r>
              <a:rPr lang="en-US" altLang="en-US" sz="24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accumulated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 efforts in inserts</a:t>
            </a:r>
          </a:p>
          <a:p>
            <a:pPr>
              <a:lnSpc>
                <a:spcPct val="90000"/>
              </a:lnSpc>
            </a:pPr>
            <a:r>
              <a:rPr lang="en-US" altLang="en-US" sz="2400" b="1" dirty="0" smtClean="0">
                <a:latin typeface="Gabriola" panose="04040605051002020D02" pitchFamily="82" charset="0"/>
              </a:rPr>
              <a:t>Effort to search an item (both </a:t>
            </a:r>
            <a:r>
              <a:rPr lang="en-US" altLang="en-US" sz="2400" b="1" i="1" dirty="0" smtClean="0">
                <a:latin typeface="Gabriola" panose="04040605051002020D02" pitchFamily="82" charset="0"/>
              </a:rPr>
              <a:t>successful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 and </a:t>
            </a:r>
            <a:r>
              <a:rPr lang="en-US" altLang="en-US" sz="2400" b="1" i="1" dirty="0" smtClean="0">
                <a:latin typeface="Gabriola" panose="04040605051002020D02" pitchFamily="82" charset="0"/>
              </a:rPr>
              <a:t>unsuccessful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)?</a:t>
            </a:r>
          </a:p>
          <a:p>
            <a:pPr>
              <a:lnSpc>
                <a:spcPct val="90000"/>
              </a:lnSpc>
            </a:pPr>
            <a:r>
              <a:rPr lang="en-US" altLang="en-US" sz="2400" b="1" dirty="0" smtClean="0">
                <a:latin typeface="Gabriola" panose="04040605051002020D02" pitchFamily="82" charset="0"/>
              </a:rPr>
              <a:t>Effort to delete an item (both </a:t>
            </a:r>
            <a:r>
              <a:rPr lang="en-US" altLang="en-US" sz="2400" b="1" i="1" dirty="0" smtClean="0">
                <a:latin typeface="Gabriola" panose="04040605051002020D02" pitchFamily="82" charset="0"/>
              </a:rPr>
              <a:t>successful 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and </a:t>
            </a:r>
            <a:r>
              <a:rPr lang="en-US" altLang="en-US" sz="2400" b="1" i="1" dirty="0" smtClean="0">
                <a:latin typeface="Gabriola" panose="04040605051002020D02" pitchFamily="82" charset="0"/>
              </a:rPr>
              <a:t>unsuccessful</a:t>
            </a:r>
            <a:r>
              <a:rPr lang="en-US" altLang="en-US" sz="2400" b="1" dirty="0" smtClean="0">
                <a:latin typeface="Gabriola" panose="04040605051002020D02" pitchFamily="82" charset="0"/>
              </a:rPr>
              <a:t>)?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 smtClean="0">
                <a:latin typeface="Gabriola" panose="04040605051002020D02" pitchFamily="82" charset="0"/>
              </a:rPr>
              <a:t>Same effort for successful search and delete?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 smtClean="0">
                <a:latin typeface="Gabriola" panose="04040605051002020D02" pitchFamily="82" charset="0"/>
              </a:rPr>
              <a:t>Same effort for unsuccessful search and delete?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3917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57815" y="111512"/>
            <a:ext cx="5716858" cy="459988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Issues</a:t>
            </a:r>
            <a:r>
              <a:rPr lang="en-US" altLang="en-US" sz="3200" b="1" dirty="0" smtClean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: Hashing</a:t>
            </a:r>
            <a:endParaRPr lang="en-US" altLang="en-US" sz="3200" b="1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1853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525966"/>
            <a:ext cx="7573963" cy="4477214"/>
          </a:xfrm>
        </p:spPr>
        <p:txBody>
          <a:bodyPr/>
          <a:lstStyle/>
          <a:p>
            <a:pPr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i="1" dirty="0">
                <a:solidFill>
                  <a:schemeClr val="accent1"/>
                </a:solidFill>
                <a:latin typeface="Gabriola" panose="04040605051002020D02" pitchFamily="82" charset="0"/>
                <a:cs typeface="Century Gothic"/>
              </a:rPr>
              <a:t>What do we lose?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b="1" dirty="0">
                <a:latin typeface="Gabriola" panose="04040605051002020D02" pitchFamily="82" charset="0"/>
                <a:cs typeface="Century Gothic"/>
              </a:rPr>
              <a:t>Operations that require ordering are inefficient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b="1" dirty="0" err="1">
                <a:latin typeface="Gabriola" panose="04040605051002020D02" pitchFamily="82" charset="0"/>
                <a:cs typeface="Century Gothic"/>
              </a:rPr>
              <a:t>FindMax</a:t>
            </a:r>
            <a:r>
              <a:rPr lang="en-US" sz="1800" dirty="0">
                <a:latin typeface="Gabriola" panose="04040605051002020D02" pitchFamily="82" charset="0"/>
                <a:cs typeface="Century Gothic"/>
              </a:rPr>
              <a:t>: </a:t>
            </a:r>
            <a:r>
              <a:rPr lang="en-US" sz="1800" dirty="0" smtClean="0">
                <a:latin typeface="Gabriola" panose="04040605051002020D02" pitchFamily="82" charset="0"/>
                <a:cs typeface="Century Gothic"/>
              </a:rPr>
              <a:t>	O(n</a:t>
            </a:r>
            <a:r>
              <a:rPr lang="en-US" sz="1800" dirty="0">
                <a:latin typeface="Gabriola" panose="04040605051002020D02" pitchFamily="82" charset="0"/>
                <a:cs typeface="Century Gothic"/>
              </a:rPr>
              <a:t>)		O(log n) Balanced binary tree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b="1" dirty="0" err="1">
                <a:latin typeface="Gabriola" panose="04040605051002020D02" pitchFamily="82" charset="0"/>
                <a:cs typeface="Century Gothic"/>
              </a:rPr>
              <a:t>FindMin</a:t>
            </a:r>
            <a:r>
              <a:rPr lang="en-US" sz="1800" dirty="0">
                <a:latin typeface="Gabriola" panose="04040605051002020D02" pitchFamily="82" charset="0"/>
                <a:cs typeface="Century Gothic"/>
              </a:rPr>
              <a:t>: 	O(n)		O(log n) Balanced binary tree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b="1" dirty="0" err="1">
                <a:latin typeface="Gabriola" panose="04040605051002020D02" pitchFamily="82" charset="0"/>
                <a:cs typeface="Century Gothic"/>
              </a:rPr>
              <a:t>PrintSorted</a:t>
            </a:r>
            <a:r>
              <a:rPr lang="en-US" sz="1800" dirty="0">
                <a:latin typeface="Gabriola" panose="04040605051002020D02" pitchFamily="82" charset="0"/>
                <a:cs typeface="Century Gothic"/>
              </a:rPr>
              <a:t>: O(n log n)     </a:t>
            </a:r>
            <a:r>
              <a:rPr lang="en-US" sz="1800" dirty="0" smtClean="0">
                <a:latin typeface="Gabriola" panose="04040605051002020D02" pitchFamily="82" charset="0"/>
                <a:cs typeface="Century Gothic"/>
              </a:rPr>
              <a:t>		O(n</a:t>
            </a:r>
            <a:r>
              <a:rPr lang="en-US" sz="1800" dirty="0">
                <a:latin typeface="Gabriola" panose="04040605051002020D02" pitchFamily="82" charset="0"/>
                <a:cs typeface="Century Gothic"/>
              </a:rPr>
              <a:t>) Balanced binary tree</a:t>
            </a:r>
          </a:p>
          <a:p>
            <a:pPr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i="1" dirty="0">
                <a:solidFill>
                  <a:schemeClr val="accent1"/>
                </a:solidFill>
                <a:latin typeface="Gabriola" panose="04040605051002020D02" pitchFamily="82" charset="0"/>
                <a:cs typeface="Century Gothic"/>
              </a:rPr>
              <a:t>What do we gain?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b="1" dirty="0">
                <a:latin typeface="Gabriola" panose="04040605051002020D02" pitchFamily="82" charset="0"/>
                <a:cs typeface="Century Gothic"/>
              </a:rPr>
              <a:t>Insert</a:t>
            </a:r>
            <a:r>
              <a:rPr lang="en-US" sz="1800" dirty="0">
                <a:latin typeface="Gabriola" panose="04040605051002020D02" pitchFamily="82" charset="0"/>
                <a:cs typeface="Century Gothic"/>
              </a:rPr>
              <a:t>: 	O(1)		O(log n) Balanced binary tree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b="1" dirty="0">
                <a:latin typeface="Gabriola" panose="04040605051002020D02" pitchFamily="82" charset="0"/>
                <a:cs typeface="Century Gothic"/>
              </a:rPr>
              <a:t>Delete</a:t>
            </a:r>
            <a:r>
              <a:rPr lang="en-US" sz="1800" dirty="0">
                <a:latin typeface="Gabriola" panose="04040605051002020D02" pitchFamily="82" charset="0"/>
                <a:cs typeface="Century Gothic"/>
              </a:rPr>
              <a:t>: 	O(1)		O(log n) Balanced binary tree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b="1" dirty="0">
                <a:latin typeface="Gabriola" panose="04040605051002020D02" pitchFamily="82" charset="0"/>
                <a:cs typeface="Century Gothic"/>
              </a:rPr>
              <a:t>Find</a:t>
            </a:r>
            <a:r>
              <a:rPr lang="en-US" sz="1800" dirty="0">
                <a:latin typeface="Gabriola" panose="04040605051002020D02" pitchFamily="82" charset="0"/>
                <a:cs typeface="Century Gothic"/>
              </a:rPr>
              <a:t>: 	O(1)		O(log n) Balanced binary tree</a:t>
            </a:r>
          </a:p>
          <a:p>
            <a:pPr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i="1" dirty="0">
                <a:solidFill>
                  <a:schemeClr val="accent1"/>
                </a:solidFill>
                <a:latin typeface="Gabriola" panose="04040605051002020D02" pitchFamily="82" charset="0"/>
                <a:cs typeface="Century Gothic"/>
              </a:rPr>
              <a:t>How to handle Collision?</a:t>
            </a:r>
            <a:endParaRPr lang="en-US" sz="1800" dirty="0">
              <a:latin typeface="Gabriola" panose="04040605051002020D02" pitchFamily="82" charset="0"/>
              <a:cs typeface="Century Gothic"/>
            </a:endParaRP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dirty="0">
                <a:latin typeface="Gabriola" panose="04040605051002020D02" pitchFamily="82" charset="0"/>
                <a:cs typeface="Century Gothic"/>
              </a:rPr>
              <a:t>Separate chaining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800" dirty="0">
                <a:latin typeface="Gabriola" panose="04040605051002020D02" pitchFamily="82" charset="0"/>
                <a:cs typeface="Century Gothic"/>
              </a:rPr>
              <a:t>Open addressing</a:t>
            </a:r>
          </a:p>
          <a:p>
            <a:pPr>
              <a:lnSpc>
                <a:spcPct val="90000"/>
              </a:lnSpc>
              <a:buFont typeface="Monotype Sorts" charset="0"/>
              <a:buChar char="n"/>
              <a:defRPr/>
            </a:pPr>
            <a:endParaRPr lang="en-US" sz="1800" dirty="0">
              <a:latin typeface="Gabriola" panose="04040605051002020D02" pitchFamily="82" charset="0"/>
              <a:cs typeface="Century Gothic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809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57815" y="96643"/>
            <a:ext cx="6125736" cy="430251"/>
          </a:xfrm>
        </p:spPr>
        <p:txBody>
          <a:bodyPr/>
          <a:lstStyle/>
          <a:p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Perfect Hashing: Worst-Case O(1) Lookup</a:t>
            </a:r>
          </a:p>
        </p:txBody>
      </p:sp>
      <p:pic>
        <p:nvPicPr>
          <p:cNvPr id="69636" name="Picture 1" descr="mitHash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463" y="837843"/>
            <a:ext cx="6817593" cy="4150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36690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738157" y="145650"/>
            <a:ext cx="3948966" cy="497380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1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Concept of Hashing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188533" y="977629"/>
            <a:ext cx="7286394" cy="3201004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1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In CS, a </a:t>
            </a:r>
            <a:r>
              <a:rPr lang="en-GB" altLang="zh-TW" sz="2800" b="1" dirty="0">
                <a:solidFill>
                  <a:srgbClr val="FF0000"/>
                </a:solidFill>
                <a:latin typeface="Gabriola" panose="04040605051002020D02" pitchFamily="82" charset="0"/>
              </a:rPr>
              <a:t>hash table</a:t>
            </a:r>
            <a:r>
              <a:rPr lang="en-GB" altLang="zh-TW" sz="2800" b="1" dirty="0">
                <a:latin typeface="Gabriola" panose="04040605051002020D02" pitchFamily="82" charset="0"/>
              </a:rPr>
              <a:t>, or a </a:t>
            </a:r>
            <a:r>
              <a:rPr lang="en-GB" altLang="zh-TW" sz="2800" b="1" dirty="0">
                <a:solidFill>
                  <a:srgbClr val="FF0000"/>
                </a:solidFill>
                <a:latin typeface="Gabriola" panose="04040605051002020D02" pitchFamily="82" charset="0"/>
              </a:rPr>
              <a:t>hash map</a:t>
            </a:r>
            <a:r>
              <a:rPr lang="en-GB" altLang="zh-TW" sz="2800" b="1" dirty="0">
                <a:latin typeface="Gabriola" panose="04040605051002020D02" pitchFamily="82" charset="0"/>
              </a:rPr>
              <a:t>, is a data structure that associates keys (names) with values (attributes</a:t>
            </a:r>
            <a:r>
              <a:rPr lang="en-GB" altLang="zh-TW" sz="2800" b="1" dirty="0" smtClean="0">
                <a:latin typeface="Gabriola" panose="04040605051002020D02" pitchFamily="82" charset="0"/>
              </a:rPr>
              <a:t>).</a:t>
            </a:r>
            <a:endParaRPr lang="en-GB" altLang="zh-TW" sz="2800" b="1" dirty="0">
              <a:latin typeface="Gabriola" panose="04040605051002020D02" pitchFamily="82" charset="0"/>
            </a:endParaRPr>
          </a:p>
          <a:p>
            <a:pPr lvl="1">
              <a:lnSpc>
                <a:spcPct val="101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Look-Up Table</a:t>
            </a:r>
          </a:p>
          <a:p>
            <a:pPr lvl="1">
              <a:lnSpc>
                <a:spcPct val="101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Dictionary</a:t>
            </a:r>
          </a:p>
          <a:p>
            <a:pPr lvl="1">
              <a:lnSpc>
                <a:spcPct val="101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Cache</a:t>
            </a:r>
          </a:p>
          <a:p>
            <a:pPr lvl="1">
              <a:lnSpc>
                <a:spcPct val="101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Extended Array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819896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5"/>
          <p:cNvSpPr txBox="1">
            <a:spLocks noGrp="1"/>
          </p:cNvSpPr>
          <p:nvPr>
            <p:ph type="title" idx="4294967295"/>
          </p:nvPr>
        </p:nvSpPr>
        <p:spPr>
          <a:xfrm>
            <a:off x="4334905" y="162058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 smtClean="0">
                <a:solidFill>
                  <a:schemeClr val="tx2">
                    <a:lumMod val="10000"/>
                  </a:schemeClr>
                </a:solidFill>
                <a:latin typeface="Gabriola" panose="04040605051002020D02" pitchFamily="82" charset="0"/>
              </a:rPr>
              <a:t>Recap</a:t>
            </a:r>
            <a:endParaRPr sz="4800" b="1" dirty="0">
              <a:solidFill>
                <a:schemeClr val="tx2">
                  <a:lumMod val="1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76" name="Google Shape;476;p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7"/>
          <p:cNvSpPr txBox="1">
            <a:spLocks noGrp="1"/>
          </p:cNvSpPr>
          <p:nvPr>
            <p:ph type="ctrTitle" idx="4294967295"/>
          </p:nvPr>
        </p:nvSpPr>
        <p:spPr>
          <a:xfrm rot="20301971">
            <a:off x="2429934" y="1904892"/>
            <a:ext cx="6593700" cy="27200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dirty="0" smtClean="0">
                <a:solidFill>
                  <a:srgbClr val="FF0000"/>
                </a:solidFill>
                <a:latin typeface="Gabriola" panose="04040605051002020D02" pitchFamily="82" charset="0"/>
              </a:rPr>
              <a:t>Thank You</a:t>
            </a:r>
            <a:endParaRPr sz="9600" b="1" dirty="0">
              <a:solidFill>
                <a:srgbClr val="FF0000"/>
              </a:solidFill>
              <a:latin typeface="Gabriola" panose="04040605051002020D02" pitchFamily="82" charset="0"/>
            </a:endParaRPr>
          </a:p>
        </p:txBody>
      </p:sp>
      <p:sp>
        <p:nvSpPr>
          <p:cNvPr id="616" name="Google Shape;616;p3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694985" y="100787"/>
            <a:ext cx="5845175" cy="512762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1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Tables of logarithms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698" y="853008"/>
            <a:ext cx="6140605" cy="4086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72444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761893" y="145649"/>
            <a:ext cx="4943707" cy="497380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1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Example</a:t>
            </a:r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396690" y="4237812"/>
            <a:ext cx="5829300" cy="744563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1000"/>
              </a:lnSpc>
              <a:buNone/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A small phone book as a hash table.</a:t>
            </a:r>
          </a:p>
          <a:p>
            <a:pPr>
              <a:lnSpc>
                <a:spcPct val="101000"/>
              </a:lnSpc>
              <a:buNone/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14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(Figure is from Wikipedia)</a:t>
            </a: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7687" y="1141969"/>
            <a:ext cx="6068626" cy="285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21110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821366" y="123515"/>
            <a:ext cx="5665322" cy="519113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Dictionaries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143929" y="862360"/>
            <a:ext cx="6840344" cy="3871444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Collection of pairs.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(key, value)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Each pair has a unique key.</a:t>
            </a:r>
          </a:p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Operations.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Get(</a:t>
            </a:r>
            <a:r>
              <a:rPr lang="en-GB" altLang="zh-TW" sz="2800" b="1" dirty="0" err="1">
                <a:solidFill>
                  <a:srgbClr val="FF0033"/>
                </a:solidFill>
                <a:latin typeface="Gabriola" panose="04040605051002020D02" pitchFamily="82" charset="0"/>
              </a:rPr>
              <a:t>theKey</a:t>
            </a: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)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Delete(</a:t>
            </a:r>
            <a:r>
              <a:rPr lang="en-GB" altLang="zh-TW" sz="2800" b="1" dirty="0" err="1">
                <a:solidFill>
                  <a:srgbClr val="FF0033"/>
                </a:solidFill>
                <a:latin typeface="Gabriola" panose="04040605051002020D02" pitchFamily="82" charset="0"/>
              </a:rPr>
              <a:t>theKey</a:t>
            </a: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)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Insert(</a:t>
            </a:r>
            <a:r>
              <a:rPr lang="en-GB" altLang="zh-TW" sz="2800" b="1" dirty="0" err="1">
                <a:solidFill>
                  <a:srgbClr val="FF0033"/>
                </a:solidFill>
                <a:latin typeface="Gabriola" panose="04040605051002020D02" pitchFamily="82" charset="0"/>
              </a:rPr>
              <a:t>theKey</a:t>
            </a: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, </a:t>
            </a:r>
            <a:r>
              <a:rPr lang="en-GB" altLang="zh-TW" sz="2800" b="1" dirty="0" err="1">
                <a:solidFill>
                  <a:srgbClr val="FF0033"/>
                </a:solidFill>
                <a:latin typeface="Gabriola" panose="04040605051002020D02" pitchFamily="82" charset="0"/>
              </a:rPr>
              <a:t>theValue</a:t>
            </a: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27638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806498" y="175553"/>
            <a:ext cx="5657886" cy="519113"/>
          </a:xfrm>
          <a:ln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0" algn="l"/>
                <a:tab pos="335756" algn="l"/>
                <a:tab pos="672704" algn="l"/>
                <a:tab pos="1009650" algn="l"/>
                <a:tab pos="1346597" algn="l"/>
                <a:tab pos="1683544" algn="l"/>
                <a:tab pos="2020491" algn="l"/>
                <a:tab pos="2357438" algn="l"/>
                <a:tab pos="2694385" algn="l"/>
                <a:tab pos="3031331" algn="l"/>
                <a:tab pos="3368279" algn="l"/>
                <a:tab pos="3705225" algn="l"/>
                <a:tab pos="4042172" algn="l"/>
                <a:tab pos="4379119" algn="l"/>
                <a:tab pos="4716066" algn="l"/>
                <a:tab pos="5053013" algn="l"/>
                <a:tab pos="5389960" algn="l"/>
                <a:tab pos="5726906" algn="l"/>
                <a:tab pos="6063854" algn="l"/>
                <a:tab pos="6400800" algn="l"/>
                <a:tab pos="6737747" algn="l"/>
              </a:tabLst>
            </a:pPr>
            <a:r>
              <a:rPr lang="en-GB" altLang="zh-TW" sz="3200" b="1" dirty="0">
                <a:solidFill>
                  <a:schemeClr val="tx1">
                    <a:lumMod val="50000"/>
                  </a:schemeClr>
                </a:solidFill>
                <a:latin typeface="Gabriola" panose="04040605051002020D02" pitchFamily="82" charset="0"/>
              </a:rPr>
              <a:t>Just An Idea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039850" y="985064"/>
            <a:ext cx="7003895" cy="3303725"/>
          </a:xfrm>
          <a:ln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Hash table : 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Collection of pairs, 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Lookup function (Hash function)</a:t>
            </a:r>
          </a:p>
          <a:p>
            <a:pPr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Hash tables are often used to implement associative arrays,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Worst-case time for </a:t>
            </a: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Get</a:t>
            </a:r>
            <a:r>
              <a:rPr lang="en-GB" altLang="zh-TW" sz="2800" b="1" dirty="0">
                <a:latin typeface="Gabriola" panose="04040605051002020D02" pitchFamily="82" charset="0"/>
              </a:rPr>
              <a:t>, </a:t>
            </a: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Insert</a:t>
            </a:r>
            <a:r>
              <a:rPr lang="en-GB" altLang="zh-TW" sz="2800" b="1" dirty="0">
                <a:latin typeface="Gabriola" panose="04040605051002020D02" pitchFamily="82" charset="0"/>
              </a:rPr>
              <a:t>, and </a:t>
            </a: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Delete</a:t>
            </a:r>
            <a:r>
              <a:rPr lang="en-GB" altLang="zh-TW" sz="2800" b="1" dirty="0">
                <a:latin typeface="Gabriola" panose="04040605051002020D02" pitchFamily="82" charset="0"/>
              </a:rPr>
              <a:t> is </a:t>
            </a: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O(size).</a:t>
            </a:r>
          </a:p>
          <a:p>
            <a:pPr lvl="1">
              <a:lnSpc>
                <a:spcPct val="102000"/>
              </a:lnSpc>
              <a:tabLst>
                <a:tab pos="334566" algn="l"/>
                <a:tab pos="671513" algn="l"/>
                <a:tab pos="1008460" algn="l"/>
                <a:tab pos="1345406" algn="l"/>
                <a:tab pos="1682354" algn="l"/>
                <a:tab pos="2019300" algn="l"/>
                <a:tab pos="2356247" algn="l"/>
                <a:tab pos="2693194" algn="l"/>
                <a:tab pos="3030141" algn="l"/>
                <a:tab pos="3367088" algn="l"/>
                <a:tab pos="3704035" algn="l"/>
                <a:tab pos="4040981" algn="l"/>
                <a:tab pos="4377929" algn="l"/>
                <a:tab pos="4714875" algn="l"/>
                <a:tab pos="5051822" algn="l"/>
                <a:tab pos="5388769" algn="l"/>
                <a:tab pos="5725716" algn="l"/>
                <a:tab pos="6062663" algn="l"/>
                <a:tab pos="6399610" algn="l"/>
                <a:tab pos="6736556" algn="l"/>
              </a:tabLst>
            </a:pPr>
            <a:r>
              <a:rPr lang="en-GB" altLang="zh-TW" sz="2800" b="1" dirty="0">
                <a:latin typeface="Gabriola" panose="04040605051002020D02" pitchFamily="82" charset="0"/>
              </a:rPr>
              <a:t>Expected time is </a:t>
            </a:r>
            <a:r>
              <a:rPr lang="en-GB" altLang="zh-TW" sz="2800" b="1" dirty="0">
                <a:solidFill>
                  <a:srgbClr val="FF0033"/>
                </a:solidFill>
                <a:latin typeface="Gabriola" panose="04040605051002020D02" pitchFamily="82" charset="0"/>
              </a:rPr>
              <a:t>O(1).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75772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Kent template">
  <a:themeElements>
    <a:clrScheme name="Custom 347">
      <a:dk1>
        <a:srgbClr val="4A5C65"/>
      </a:dk1>
      <a:lt1>
        <a:srgbClr val="FFFFFF"/>
      </a:lt1>
      <a:dk2>
        <a:srgbClr val="A6BCC9"/>
      </a:dk2>
      <a:lt2>
        <a:srgbClr val="DEE9F2"/>
      </a:lt2>
      <a:accent1>
        <a:srgbClr val="02BDC7"/>
      </a:accent1>
      <a:accent2>
        <a:srgbClr val="FFB600"/>
      </a:accent2>
      <a:accent3>
        <a:srgbClr val="FF9755"/>
      </a:accent3>
      <a:accent4>
        <a:srgbClr val="FD6C68"/>
      </a:accent4>
      <a:accent5>
        <a:srgbClr val="FC4067"/>
      </a:accent5>
      <a:accent6>
        <a:srgbClr val="A6BCC9"/>
      </a:accent6>
      <a:hlink>
        <a:srgbClr val="02BDC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A9BD2750EAC24EB70E1DF2481FFEB8" ma:contentTypeVersion="2" ma:contentTypeDescription="Create a new document." ma:contentTypeScope="" ma:versionID="a6a8f17024444c1ab20352b26fcdc8ac">
  <xsd:schema xmlns:xsd="http://www.w3.org/2001/XMLSchema" xmlns:xs="http://www.w3.org/2001/XMLSchema" xmlns:p="http://schemas.microsoft.com/office/2006/metadata/properties" xmlns:ns2="d3ad3ddf-2d0a-4bb3-9b93-e7da77996da3" targetNamespace="http://schemas.microsoft.com/office/2006/metadata/properties" ma:root="true" ma:fieldsID="fd82186439fbc82e038b348f6a489cf1" ns2:_="">
    <xsd:import namespace="d3ad3ddf-2d0a-4bb3-9b93-e7da77996d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ad3ddf-2d0a-4bb3-9b93-e7da77996d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FA1B64D-B7C5-4DCA-8F23-257D22BFAA57}"/>
</file>

<file path=customXml/itemProps2.xml><?xml version="1.0" encoding="utf-8"?>
<ds:datastoreItem xmlns:ds="http://schemas.openxmlformats.org/officeDocument/2006/customXml" ds:itemID="{6065E8E4-0082-4178-A308-96F2C7CC0E6E}"/>
</file>

<file path=customXml/itemProps3.xml><?xml version="1.0" encoding="utf-8"?>
<ds:datastoreItem xmlns:ds="http://schemas.openxmlformats.org/officeDocument/2006/customXml" ds:itemID="{7D76464D-017A-4706-984F-AE19E770506B}"/>
</file>

<file path=docProps/app.xml><?xml version="1.0" encoding="utf-8"?>
<Properties xmlns="http://schemas.openxmlformats.org/officeDocument/2006/extended-properties" xmlns:vt="http://schemas.openxmlformats.org/officeDocument/2006/docPropsVTypes">
  <TotalTime>2874</TotalTime>
  <Words>2853</Words>
  <Application>Microsoft Office PowerPoint</Application>
  <PresentationFormat>On-screen Show (16:9)</PresentationFormat>
  <Paragraphs>752</Paragraphs>
  <Slides>51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4" baseType="lpstr">
      <vt:lpstr>Wingdings</vt:lpstr>
      <vt:lpstr>Wingdings 2</vt:lpstr>
      <vt:lpstr>Monotype Sorts</vt:lpstr>
      <vt:lpstr>Times New Roman</vt:lpstr>
      <vt:lpstr>Courier New</vt:lpstr>
      <vt:lpstr>Gabriola</vt:lpstr>
      <vt:lpstr>Roboto Slab Regular</vt:lpstr>
      <vt:lpstr>Arial</vt:lpstr>
      <vt:lpstr>新細明體</vt:lpstr>
      <vt:lpstr>Lato Light</vt:lpstr>
      <vt:lpstr>Century Gothic</vt:lpstr>
      <vt:lpstr>ＭＳ Ｐゴシック</vt:lpstr>
      <vt:lpstr>Kent template</vt:lpstr>
      <vt:lpstr>HASHING!</vt:lpstr>
      <vt:lpstr>PowerPoint Presentation</vt:lpstr>
      <vt:lpstr>Entry level  Questions</vt:lpstr>
      <vt:lpstr>Outline (Module 4 [Part 2])</vt:lpstr>
      <vt:lpstr>Concept of Hashing</vt:lpstr>
      <vt:lpstr>Tables of logarithms</vt:lpstr>
      <vt:lpstr>Example</vt:lpstr>
      <vt:lpstr>Dictionaries</vt:lpstr>
      <vt:lpstr>Just An Idea</vt:lpstr>
      <vt:lpstr>Search vs. Hashing</vt:lpstr>
      <vt:lpstr>Static Hashing</vt:lpstr>
      <vt:lpstr>So, what really a hash table is?</vt:lpstr>
      <vt:lpstr>Hash Tables</vt:lpstr>
      <vt:lpstr>Hash Table</vt:lpstr>
      <vt:lpstr>Hash Table Example (1)</vt:lpstr>
      <vt:lpstr>Hash Table Example (2)</vt:lpstr>
      <vt:lpstr>Hashing : the basic idea</vt:lpstr>
      <vt:lpstr>Hashing</vt:lpstr>
      <vt:lpstr>Hashing: The Basic Setup</vt:lpstr>
      <vt:lpstr>So, what really hashing is?</vt:lpstr>
      <vt:lpstr>Choice of Hash Function</vt:lpstr>
      <vt:lpstr>Some hash functions</vt:lpstr>
      <vt:lpstr>Some hash functions II</vt:lpstr>
      <vt:lpstr>Hashing By Division Modulo Method (1)</vt:lpstr>
      <vt:lpstr>Hashing By Division Modulo Method II</vt:lpstr>
      <vt:lpstr>Hashing By Division Modulo Method III</vt:lpstr>
      <vt:lpstr>Issues with Hashing</vt:lpstr>
      <vt:lpstr>Methods of Collison Resolution</vt:lpstr>
      <vt:lpstr>Collision Resolution by Chaining (Example 1)</vt:lpstr>
      <vt:lpstr>PowerPoint Presentation</vt:lpstr>
      <vt:lpstr>PowerPoint Presentation</vt:lpstr>
      <vt:lpstr>PowerPoint Presentation</vt:lpstr>
      <vt:lpstr>Analysis of Hashing with Chaining</vt:lpstr>
      <vt:lpstr>Open addressing</vt:lpstr>
      <vt:lpstr>Linear Probing (insert 12)</vt:lpstr>
      <vt:lpstr>Search with linear probing (Search 15)</vt:lpstr>
      <vt:lpstr>Search with linear probing</vt:lpstr>
      <vt:lpstr>Deletion in Hashing with Linear Probing</vt:lpstr>
      <vt:lpstr>PowerPoint Presentation</vt:lpstr>
      <vt:lpstr>Problem of Linear Probing</vt:lpstr>
      <vt:lpstr>Quadratic Probing</vt:lpstr>
      <vt:lpstr>Quadratic Probing (insert 12)</vt:lpstr>
      <vt:lpstr>Double Hashing</vt:lpstr>
      <vt:lpstr>Double Hashing (insert 12)</vt:lpstr>
      <vt:lpstr>Rehashing</vt:lpstr>
      <vt:lpstr>Collision Hash Functions</vt:lpstr>
      <vt:lpstr>Analysis of Open Hashing</vt:lpstr>
      <vt:lpstr>Issues: Hashing</vt:lpstr>
      <vt:lpstr>Perfect Hashing: Worst-Case O(1) Lookup</vt:lpstr>
      <vt:lpstr>Recap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2</dc:title>
  <dc:creator>Rouf Khan</dc:creator>
  <cp:lastModifiedBy>Rouf Khan</cp:lastModifiedBy>
  <cp:revision>179</cp:revision>
  <dcterms:modified xsi:type="dcterms:W3CDTF">2021-08-24T02:59:27Z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0x010100E8A9BD2750EAC24EB70E1DF2481FFEB8</vt:lpwstr>
  </property>
</Properties>
</file>